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60" r:id="rId4"/>
    <p:sldId id="268" r:id="rId5"/>
    <p:sldId id="258" r:id="rId6"/>
    <p:sldId id="262" r:id="rId7"/>
    <p:sldId id="269" r:id="rId8"/>
    <p:sldId id="263" r:id="rId9"/>
    <p:sldId id="270" r:id="rId10"/>
    <p:sldId id="273" r:id="rId11"/>
    <p:sldId id="265" r:id="rId12"/>
    <p:sldId id="266" r:id="rId13"/>
    <p:sldId id="274" r:id="rId14"/>
    <p:sldId id="264" r:id="rId15"/>
    <p:sldId id="275" r:id="rId16"/>
    <p:sldId id="276" r:id="rId17"/>
    <p:sldId id="281" r:id="rId18"/>
    <p:sldId id="282" r:id="rId19"/>
    <p:sldId id="283" r:id="rId20"/>
    <p:sldId id="28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0B1A9C-28EB-4CFE-A803-376C1F396CD7}" type="doc">
      <dgm:prSet loTypeId="urn:microsoft.com/office/officeart/2005/8/layout/list1" loCatId="list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7B8A569-84AC-4ECD-91E3-BC0881E1C3B7}">
      <dgm:prSet phldrT="[Text]"/>
      <dgm:spPr/>
      <dgm:t>
        <a:bodyPr/>
        <a:lstStyle/>
        <a:p>
          <a:r>
            <a:rPr lang="en-US" dirty="0"/>
            <a:t>DATA COLLECTION </a:t>
          </a:r>
        </a:p>
      </dgm:t>
    </dgm:pt>
    <dgm:pt modelId="{8D25B073-6A5B-4204-B6EB-57A36CCDB8EE}" type="parTrans" cxnId="{018B3482-D43D-462E-A3EA-6F38364A9BFA}">
      <dgm:prSet/>
      <dgm:spPr/>
      <dgm:t>
        <a:bodyPr/>
        <a:lstStyle/>
        <a:p>
          <a:endParaRPr lang="en-US"/>
        </a:p>
      </dgm:t>
    </dgm:pt>
    <dgm:pt modelId="{A5928CD0-6EED-4DC6-91F1-55A5B41FBFC3}" type="sibTrans" cxnId="{018B3482-D43D-462E-A3EA-6F38364A9BFA}">
      <dgm:prSet/>
      <dgm:spPr/>
      <dgm:t>
        <a:bodyPr/>
        <a:lstStyle/>
        <a:p>
          <a:endParaRPr lang="en-US"/>
        </a:p>
      </dgm:t>
    </dgm:pt>
    <dgm:pt modelId="{72CFD8CE-91FD-4FE8-960C-79C4AAB1A3E0}">
      <dgm:prSet phldrT="[Text]"/>
      <dgm:spPr/>
      <dgm:t>
        <a:bodyPr/>
        <a:lstStyle/>
        <a:p>
          <a:r>
            <a:rPr lang="en-US" dirty="0"/>
            <a:t>DATA WRANGLING</a:t>
          </a:r>
        </a:p>
      </dgm:t>
    </dgm:pt>
    <dgm:pt modelId="{98866822-A6B7-4323-97D0-A1DAF65CC6AA}" type="parTrans" cxnId="{B0405172-477F-442D-ABE0-C57ADC45F3EF}">
      <dgm:prSet/>
      <dgm:spPr/>
      <dgm:t>
        <a:bodyPr/>
        <a:lstStyle/>
        <a:p>
          <a:endParaRPr lang="en-US"/>
        </a:p>
      </dgm:t>
    </dgm:pt>
    <dgm:pt modelId="{069838B7-E321-4B23-8C5C-2845A97E54EF}" type="sibTrans" cxnId="{B0405172-477F-442D-ABE0-C57ADC45F3EF}">
      <dgm:prSet/>
      <dgm:spPr/>
      <dgm:t>
        <a:bodyPr/>
        <a:lstStyle/>
        <a:p>
          <a:endParaRPr lang="en-US"/>
        </a:p>
      </dgm:t>
    </dgm:pt>
    <dgm:pt modelId="{66B5FA29-261D-40BB-AA74-336E0555CA16}">
      <dgm:prSet phldrT="[Text]"/>
      <dgm:spPr/>
      <dgm:t>
        <a:bodyPr/>
        <a:lstStyle/>
        <a:p>
          <a:r>
            <a:rPr lang="en-US" dirty="0"/>
            <a:t>DATA VISUALIZATION</a:t>
          </a:r>
        </a:p>
      </dgm:t>
    </dgm:pt>
    <dgm:pt modelId="{FA904375-A859-48C1-95E7-760E9AC8D73F}" type="parTrans" cxnId="{724FC55C-A064-44BC-B296-6FB6CA7478AE}">
      <dgm:prSet/>
      <dgm:spPr/>
      <dgm:t>
        <a:bodyPr/>
        <a:lstStyle/>
        <a:p>
          <a:endParaRPr lang="en-US"/>
        </a:p>
      </dgm:t>
    </dgm:pt>
    <dgm:pt modelId="{6D80CE46-3044-47EF-9BEC-3F8C896A7EBC}" type="sibTrans" cxnId="{724FC55C-A064-44BC-B296-6FB6CA7478AE}">
      <dgm:prSet/>
      <dgm:spPr/>
      <dgm:t>
        <a:bodyPr/>
        <a:lstStyle/>
        <a:p>
          <a:endParaRPr lang="en-US"/>
        </a:p>
      </dgm:t>
    </dgm:pt>
    <dgm:pt modelId="{47AA2501-8192-4897-A866-65A0F35D2E7B}">
      <dgm:prSet phldrT="[Text]"/>
      <dgm:spPr/>
      <dgm:t>
        <a:bodyPr/>
        <a:lstStyle/>
        <a:p>
          <a:r>
            <a:rPr lang="en-US" dirty="0"/>
            <a:t>STATISTICAL ANALYSIS</a:t>
          </a:r>
        </a:p>
      </dgm:t>
    </dgm:pt>
    <dgm:pt modelId="{D24247AE-738C-4EC8-8272-2D82B81FE0CE}" type="parTrans" cxnId="{0309851D-2D99-4540-B9AA-29078ACE1409}">
      <dgm:prSet/>
      <dgm:spPr/>
      <dgm:t>
        <a:bodyPr/>
        <a:lstStyle/>
        <a:p>
          <a:endParaRPr lang="en-US"/>
        </a:p>
      </dgm:t>
    </dgm:pt>
    <dgm:pt modelId="{62DABC02-4C6D-41C6-843F-1CFD6EE23402}" type="sibTrans" cxnId="{0309851D-2D99-4540-B9AA-29078ACE1409}">
      <dgm:prSet/>
      <dgm:spPr/>
      <dgm:t>
        <a:bodyPr/>
        <a:lstStyle/>
        <a:p>
          <a:endParaRPr lang="en-US"/>
        </a:p>
      </dgm:t>
    </dgm:pt>
    <dgm:pt modelId="{9DD2AC0C-E68E-4B69-9D6A-F96BC2B4DCFE}">
      <dgm:prSet phldrT="[Text]"/>
      <dgm:spPr/>
      <dgm:t>
        <a:bodyPr/>
        <a:lstStyle/>
        <a:p>
          <a:r>
            <a:rPr lang="en-US" dirty="0"/>
            <a:t>FOURSQUARE VENUE EXPLORATION</a:t>
          </a:r>
        </a:p>
      </dgm:t>
    </dgm:pt>
    <dgm:pt modelId="{A433E95B-1F9E-440E-893F-7BC645E6431B}" type="parTrans" cxnId="{E0C768EE-08EA-45FB-873C-10684A3CDDAB}">
      <dgm:prSet/>
      <dgm:spPr/>
      <dgm:t>
        <a:bodyPr/>
        <a:lstStyle/>
        <a:p>
          <a:endParaRPr lang="en-US"/>
        </a:p>
      </dgm:t>
    </dgm:pt>
    <dgm:pt modelId="{78B49DAB-69FE-4563-A6A7-E48B54E7D366}" type="sibTrans" cxnId="{E0C768EE-08EA-45FB-873C-10684A3CDDAB}">
      <dgm:prSet/>
      <dgm:spPr/>
      <dgm:t>
        <a:bodyPr/>
        <a:lstStyle/>
        <a:p>
          <a:endParaRPr lang="en-US"/>
        </a:p>
      </dgm:t>
    </dgm:pt>
    <dgm:pt modelId="{5C0EA7D3-67D8-4E86-91E6-1164C7E67292}">
      <dgm:prSet phldrT="[Text]"/>
      <dgm:spPr/>
      <dgm:t>
        <a:bodyPr/>
        <a:lstStyle/>
        <a:p>
          <a:r>
            <a:rPr lang="en-US" dirty="0"/>
            <a:t>K-CLUSTERING</a:t>
          </a:r>
        </a:p>
      </dgm:t>
    </dgm:pt>
    <dgm:pt modelId="{CDFAA557-5867-47EF-9874-4E298EF4A145}" type="parTrans" cxnId="{27741FA1-9147-4EE7-A2CF-1736E0B9E770}">
      <dgm:prSet/>
      <dgm:spPr/>
      <dgm:t>
        <a:bodyPr/>
        <a:lstStyle/>
        <a:p>
          <a:endParaRPr lang="en-US"/>
        </a:p>
      </dgm:t>
    </dgm:pt>
    <dgm:pt modelId="{FBAB7F80-11DD-4A8D-B258-76C8580DFF27}" type="sibTrans" cxnId="{27741FA1-9147-4EE7-A2CF-1736E0B9E770}">
      <dgm:prSet/>
      <dgm:spPr/>
      <dgm:t>
        <a:bodyPr/>
        <a:lstStyle/>
        <a:p>
          <a:endParaRPr lang="en-US"/>
        </a:p>
      </dgm:t>
    </dgm:pt>
    <dgm:pt modelId="{86D17D20-88BD-44DC-B4F0-EBA19B9DCF00}">
      <dgm:prSet phldrT="[Text]"/>
      <dgm:spPr/>
      <dgm:t>
        <a:bodyPr/>
        <a:lstStyle/>
        <a:p>
          <a:r>
            <a:rPr lang="en-US" dirty="0"/>
            <a:t>Data Collected by Secondary Sources</a:t>
          </a:r>
        </a:p>
      </dgm:t>
    </dgm:pt>
    <dgm:pt modelId="{F84892FF-2229-47BF-8E7C-7C3D73109F5E}" type="parTrans" cxnId="{61F9E9C7-2610-4A0A-AA2A-7A4B11085D51}">
      <dgm:prSet/>
      <dgm:spPr/>
      <dgm:t>
        <a:bodyPr/>
        <a:lstStyle/>
        <a:p>
          <a:endParaRPr lang="en-US"/>
        </a:p>
      </dgm:t>
    </dgm:pt>
    <dgm:pt modelId="{B12CE106-7AD4-4AE2-B95F-CCE54728A3DD}" type="sibTrans" cxnId="{61F9E9C7-2610-4A0A-AA2A-7A4B11085D51}">
      <dgm:prSet/>
      <dgm:spPr/>
      <dgm:t>
        <a:bodyPr/>
        <a:lstStyle/>
        <a:p>
          <a:endParaRPr lang="en-US"/>
        </a:p>
      </dgm:t>
    </dgm:pt>
    <dgm:pt modelId="{A97E9F76-CC2D-4D80-AB0C-D8A0457DA183}">
      <dgm:prSet phldrT="[Text]"/>
      <dgm:spPr/>
      <dgm:t>
        <a:bodyPr/>
        <a:lstStyle/>
        <a:p>
          <a:r>
            <a:rPr lang="en-US" dirty="0"/>
            <a:t>Data Cleaning</a:t>
          </a:r>
        </a:p>
      </dgm:t>
    </dgm:pt>
    <dgm:pt modelId="{DBCA2798-5055-454A-8494-2ABC192619F0}" type="parTrans" cxnId="{DB0B9EFC-3A13-4DA0-BBD0-68283C818FC0}">
      <dgm:prSet/>
      <dgm:spPr/>
      <dgm:t>
        <a:bodyPr/>
        <a:lstStyle/>
        <a:p>
          <a:endParaRPr lang="en-US"/>
        </a:p>
      </dgm:t>
    </dgm:pt>
    <dgm:pt modelId="{61B6FCB2-F7AE-439D-8649-F32F943251DC}" type="sibTrans" cxnId="{DB0B9EFC-3A13-4DA0-BBD0-68283C818FC0}">
      <dgm:prSet/>
      <dgm:spPr/>
      <dgm:t>
        <a:bodyPr/>
        <a:lstStyle/>
        <a:p>
          <a:endParaRPr lang="en-US"/>
        </a:p>
      </dgm:t>
    </dgm:pt>
    <dgm:pt modelId="{3A505A64-F03A-4DC3-882B-2686F938D6DE}">
      <dgm:prSet phldrT="[Text]"/>
      <dgm:spPr/>
      <dgm:t>
        <a:bodyPr/>
        <a:lstStyle/>
        <a:p>
          <a:r>
            <a:rPr lang="en-US" dirty="0"/>
            <a:t>Merging Data</a:t>
          </a:r>
        </a:p>
      </dgm:t>
    </dgm:pt>
    <dgm:pt modelId="{6C7E1895-A3B0-430B-98B6-3B12DB5A3A83}" type="parTrans" cxnId="{630096ED-8B70-4DCA-A483-4946DBBB9CD9}">
      <dgm:prSet/>
      <dgm:spPr/>
      <dgm:t>
        <a:bodyPr/>
        <a:lstStyle/>
        <a:p>
          <a:endParaRPr lang="en-US"/>
        </a:p>
      </dgm:t>
    </dgm:pt>
    <dgm:pt modelId="{0C9D84FA-92E6-4967-833A-A7A4A8EFC314}" type="sibTrans" cxnId="{630096ED-8B70-4DCA-A483-4946DBBB9CD9}">
      <dgm:prSet/>
      <dgm:spPr/>
      <dgm:t>
        <a:bodyPr/>
        <a:lstStyle/>
        <a:p>
          <a:endParaRPr lang="en-US"/>
        </a:p>
      </dgm:t>
    </dgm:pt>
    <dgm:pt modelId="{D18E9C0D-1275-43E0-99F1-E32936262BCC}">
      <dgm:prSet phldrT="[Text]"/>
      <dgm:spPr/>
      <dgm:t>
        <a:bodyPr/>
        <a:lstStyle/>
        <a:p>
          <a:r>
            <a:rPr lang="en-US" dirty="0"/>
            <a:t>Exploratory Data Analysis</a:t>
          </a:r>
        </a:p>
      </dgm:t>
    </dgm:pt>
    <dgm:pt modelId="{AE09A1DB-4637-452D-8E9F-4E50A9EC80D9}" type="parTrans" cxnId="{521782F9-CAFE-47A2-8F86-5D3C26E718F9}">
      <dgm:prSet/>
      <dgm:spPr/>
      <dgm:t>
        <a:bodyPr/>
        <a:lstStyle/>
        <a:p>
          <a:endParaRPr lang="en-US"/>
        </a:p>
      </dgm:t>
    </dgm:pt>
    <dgm:pt modelId="{6FE6F41B-91B8-4B73-91C7-1A21C6551B78}" type="sibTrans" cxnId="{521782F9-CAFE-47A2-8F86-5D3C26E718F9}">
      <dgm:prSet/>
      <dgm:spPr/>
      <dgm:t>
        <a:bodyPr/>
        <a:lstStyle/>
        <a:p>
          <a:endParaRPr lang="en-US"/>
        </a:p>
      </dgm:t>
    </dgm:pt>
    <dgm:pt modelId="{EDA0899D-A781-4433-83B4-976386CAC59E}">
      <dgm:prSet phldrT="[Text]"/>
      <dgm:spPr/>
      <dgm:t>
        <a:bodyPr/>
        <a:lstStyle/>
        <a:p>
          <a:r>
            <a:rPr lang="en-US" dirty="0"/>
            <a:t>Correlation</a:t>
          </a:r>
        </a:p>
      </dgm:t>
    </dgm:pt>
    <dgm:pt modelId="{D4BC22FF-077A-4F8F-ACC4-A8FFDFB46790}" type="parTrans" cxnId="{B60E49B7-855F-493E-B2DC-ED9625B433B1}">
      <dgm:prSet/>
      <dgm:spPr/>
      <dgm:t>
        <a:bodyPr/>
        <a:lstStyle/>
        <a:p>
          <a:endParaRPr lang="en-US"/>
        </a:p>
      </dgm:t>
    </dgm:pt>
    <dgm:pt modelId="{5BEF9EEE-0F67-434C-8F67-DF58E91F2FFB}" type="sibTrans" cxnId="{B60E49B7-855F-493E-B2DC-ED9625B433B1}">
      <dgm:prSet/>
      <dgm:spPr/>
      <dgm:t>
        <a:bodyPr/>
        <a:lstStyle/>
        <a:p>
          <a:endParaRPr lang="en-US"/>
        </a:p>
      </dgm:t>
    </dgm:pt>
    <dgm:pt modelId="{836C38DE-E53E-44D8-AC45-AAB7C6EB223F}">
      <dgm:prSet phldrT="[Text]"/>
      <dgm:spPr/>
      <dgm:t>
        <a:bodyPr/>
        <a:lstStyle/>
        <a:p>
          <a:r>
            <a:rPr lang="en-US" dirty="0"/>
            <a:t>Maps</a:t>
          </a:r>
        </a:p>
      </dgm:t>
    </dgm:pt>
    <dgm:pt modelId="{22C89D72-BF34-44DE-B74B-437B1A01855E}" type="parTrans" cxnId="{C54D6C9E-4404-4E39-9C70-C22406AA8934}">
      <dgm:prSet/>
      <dgm:spPr/>
      <dgm:t>
        <a:bodyPr/>
        <a:lstStyle/>
        <a:p>
          <a:endParaRPr lang="en-US"/>
        </a:p>
      </dgm:t>
    </dgm:pt>
    <dgm:pt modelId="{3B5B1F47-BC67-4B3D-BA5D-DFAC2CFDE51A}" type="sibTrans" cxnId="{C54D6C9E-4404-4E39-9C70-C22406AA8934}">
      <dgm:prSet/>
      <dgm:spPr/>
      <dgm:t>
        <a:bodyPr/>
        <a:lstStyle/>
        <a:p>
          <a:endParaRPr lang="en-US"/>
        </a:p>
      </dgm:t>
    </dgm:pt>
    <dgm:pt modelId="{1C18B892-15A1-4317-9831-572F5F523D2E}" type="pres">
      <dgm:prSet presAssocID="{1E0B1A9C-28EB-4CFE-A803-376C1F396CD7}" presName="linear" presStyleCnt="0">
        <dgm:presLayoutVars>
          <dgm:dir/>
          <dgm:animLvl val="lvl"/>
          <dgm:resizeHandles val="exact"/>
        </dgm:presLayoutVars>
      </dgm:prSet>
      <dgm:spPr/>
    </dgm:pt>
    <dgm:pt modelId="{D51FE05D-060D-451E-944B-830EF39DE685}" type="pres">
      <dgm:prSet presAssocID="{C7B8A569-84AC-4ECD-91E3-BC0881E1C3B7}" presName="parentLin" presStyleCnt="0"/>
      <dgm:spPr/>
    </dgm:pt>
    <dgm:pt modelId="{1E6B851B-FD15-42F3-9333-90DC2B5DFED7}" type="pres">
      <dgm:prSet presAssocID="{C7B8A569-84AC-4ECD-91E3-BC0881E1C3B7}" presName="parentLeftMargin" presStyleLbl="node1" presStyleIdx="0" presStyleCnt="6"/>
      <dgm:spPr/>
    </dgm:pt>
    <dgm:pt modelId="{DE4B22BA-EAE3-4240-831F-DC24F7448762}" type="pres">
      <dgm:prSet presAssocID="{C7B8A569-84AC-4ECD-91E3-BC0881E1C3B7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9D092C5-90F3-4580-9B6D-0D86ADE6EF83}" type="pres">
      <dgm:prSet presAssocID="{C7B8A569-84AC-4ECD-91E3-BC0881E1C3B7}" presName="negativeSpace" presStyleCnt="0"/>
      <dgm:spPr/>
    </dgm:pt>
    <dgm:pt modelId="{5EE90734-5D33-4443-A27F-6C221A5ED474}" type="pres">
      <dgm:prSet presAssocID="{C7B8A569-84AC-4ECD-91E3-BC0881E1C3B7}" presName="childText" presStyleLbl="conFgAcc1" presStyleIdx="0" presStyleCnt="6">
        <dgm:presLayoutVars>
          <dgm:bulletEnabled val="1"/>
        </dgm:presLayoutVars>
      </dgm:prSet>
      <dgm:spPr/>
    </dgm:pt>
    <dgm:pt modelId="{37DFBE91-8118-44D1-8D11-84BD6ED73497}" type="pres">
      <dgm:prSet presAssocID="{A5928CD0-6EED-4DC6-91F1-55A5B41FBFC3}" presName="spaceBetweenRectangles" presStyleCnt="0"/>
      <dgm:spPr/>
    </dgm:pt>
    <dgm:pt modelId="{F8F7A9A2-8CEA-49DC-862F-47AF58997097}" type="pres">
      <dgm:prSet presAssocID="{72CFD8CE-91FD-4FE8-960C-79C4AAB1A3E0}" presName="parentLin" presStyleCnt="0"/>
      <dgm:spPr/>
    </dgm:pt>
    <dgm:pt modelId="{F7E220F6-F369-419D-8AC2-2B85BCDBC316}" type="pres">
      <dgm:prSet presAssocID="{72CFD8CE-91FD-4FE8-960C-79C4AAB1A3E0}" presName="parentLeftMargin" presStyleLbl="node1" presStyleIdx="0" presStyleCnt="6"/>
      <dgm:spPr/>
    </dgm:pt>
    <dgm:pt modelId="{75EBB285-B935-4515-95C5-D677F2FF5AF0}" type="pres">
      <dgm:prSet presAssocID="{72CFD8CE-91FD-4FE8-960C-79C4AAB1A3E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F9C1D8B-7530-4F37-9866-704F154D3A9B}" type="pres">
      <dgm:prSet presAssocID="{72CFD8CE-91FD-4FE8-960C-79C4AAB1A3E0}" presName="negativeSpace" presStyleCnt="0"/>
      <dgm:spPr/>
    </dgm:pt>
    <dgm:pt modelId="{4348F044-97B6-4C12-9EA7-66E43E1EC52F}" type="pres">
      <dgm:prSet presAssocID="{72CFD8CE-91FD-4FE8-960C-79C4AAB1A3E0}" presName="childText" presStyleLbl="conFgAcc1" presStyleIdx="1" presStyleCnt="6">
        <dgm:presLayoutVars>
          <dgm:bulletEnabled val="1"/>
        </dgm:presLayoutVars>
      </dgm:prSet>
      <dgm:spPr/>
    </dgm:pt>
    <dgm:pt modelId="{D80B8C12-2443-4DEB-99C1-AF4ECEEB5FAF}" type="pres">
      <dgm:prSet presAssocID="{069838B7-E321-4B23-8C5C-2845A97E54EF}" presName="spaceBetweenRectangles" presStyleCnt="0"/>
      <dgm:spPr/>
    </dgm:pt>
    <dgm:pt modelId="{2FA1E05B-52B6-4765-A0F7-743348DAF12D}" type="pres">
      <dgm:prSet presAssocID="{66B5FA29-261D-40BB-AA74-336E0555CA16}" presName="parentLin" presStyleCnt="0"/>
      <dgm:spPr/>
    </dgm:pt>
    <dgm:pt modelId="{43A6DC5E-AAB3-43DC-AE86-448475797FED}" type="pres">
      <dgm:prSet presAssocID="{66B5FA29-261D-40BB-AA74-336E0555CA16}" presName="parentLeftMargin" presStyleLbl="node1" presStyleIdx="1" presStyleCnt="6"/>
      <dgm:spPr/>
    </dgm:pt>
    <dgm:pt modelId="{E372C4AC-8609-4762-AFC4-652AEFB6C1DB}" type="pres">
      <dgm:prSet presAssocID="{66B5FA29-261D-40BB-AA74-336E0555CA1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F6A0227-5E86-4A90-9604-39C995A0CF3F}" type="pres">
      <dgm:prSet presAssocID="{66B5FA29-261D-40BB-AA74-336E0555CA16}" presName="negativeSpace" presStyleCnt="0"/>
      <dgm:spPr/>
    </dgm:pt>
    <dgm:pt modelId="{B10B8BD8-10A9-423B-9095-C5CAA64709E0}" type="pres">
      <dgm:prSet presAssocID="{66B5FA29-261D-40BB-AA74-336E0555CA16}" presName="childText" presStyleLbl="conFgAcc1" presStyleIdx="2" presStyleCnt="6">
        <dgm:presLayoutVars>
          <dgm:bulletEnabled val="1"/>
        </dgm:presLayoutVars>
      </dgm:prSet>
      <dgm:spPr/>
    </dgm:pt>
    <dgm:pt modelId="{D7965A28-0588-4180-94B9-FAE6E18F4C40}" type="pres">
      <dgm:prSet presAssocID="{6D80CE46-3044-47EF-9BEC-3F8C896A7EBC}" presName="spaceBetweenRectangles" presStyleCnt="0"/>
      <dgm:spPr/>
    </dgm:pt>
    <dgm:pt modelId="{D63AB506-3C70-42A3-B30C-E074F5689492}" type="pres">
      <dgm:prSet presAssocID="{47AA2501-8192-4897-A866-65A0F35D2E7B}" presName="parentLin" presStyleCnt="0"/>
      <dgm:spPr/>
    </dgm:pt>
    <dgm:pt modelId="{F97EBC93-933B-4921-85F3-C91CD7A635CF}" type="pres">
      <dgm:prSet presAssocID="{47AA2501-8192-4897-A866-65A0F35D2E7B}" presName="parentLeftMargin" presStyleLbl="node1" presStyleIdx="2" presStyleCnt="6"/>
      <dgm:spPr/>
    </dgm:pt>
    <dgm:pt modelId="{5E0E376B-C576-41CF-BF4B-E3D1AE5890FD}" type="pres">
      <dgm:prSet presAssocID="{47AA2501-8192-4897-A866-65A0F35D2E7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EAB3647-60B8-4AD3-84D4-D50B3B16C0BC}" type="pres">
      <dgm:prSet presAssocID="{47AA2501-8192-4897-A866-65A0F35D2E7B}" presName="negativeSpace" presStyleCnt="0"/>
      <dgm:spPr/>
    </dgm:pt>
    <dgm:pt modelId="{776BCEA7-7A13-467E-AA23-612F58937D45}" type="pres">
      <dgm:prSet presAssocID="{47AA2501-8192-4897-A866-65A0F35D2E7B}" presName="childText" presStyleLbl="conFgAcc1" presStyleIdx="3" presStyleCnt="6">
        <dgm:presLayoutVars>
          <dgm:bulletEnabled val="1"/>
        </dgm:presLayoutVars>
      </dgm:prSet>
      <dgm:spPr/>
    </dgm:pt>
    <dgm:pt modelId="{A5481F00-27E1-414F-8314-18A222850604}" type="pres">
      <dgm:prSet presAssocID="{62DABC02-4C6D-41C6-843F-1CFD6EE23402}" presName="spaceBetweenRectangles" presStyleCnt="0"/>
      <dgm:spPr/>
    </dgm:pt>
    <dgm:pt modelId="{DFCC7D5B-DCE7-4CE4-A6CC-6C4710ECD819}" type="pres">
      <dgm:prSet presAssocID="{9DD2AC0C-E68E-4B69-9D6A-F96BC2B4DCFE}" presName="parentLin" presStyleCnt="0"/>
      <dgm:spPr/>
    </dgm:pt>
    <dgm:pt modelId="{19363938-D090-4081-B2C1-F2A12002653D}" type="pres">
      <dgm:prSet presAssocID="{9DD2AC0C-E68E-4B69-9D6A-F96BC2B4DCFE}" presName="parentLeftMargin" presStyleLbl="node1" presStyleIdx="3" presStyleCnt="6"/>
      <dgm:spPr/>
    </dgm:pt>
    <dgm:pt modelId="{D04EE5A8-728A-4525-80E8-37151FDBF1C5}" type="pres">
      <dgm:prSet presAssocID="{9DD2AC0C-E68E-4B69-9D6A-F96BC2B4DCF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743FCAE-BCF2-46D0-82FA-373C65234AA1}" type="pres">
      <dgm:prSet presAssocID="{9DD2AC0C-E68E-4B69-9D6A-F96BC2B4DCFE}" presName="negativeSpace" presStyleCnt="0"/>
      <dgm:spPr/>
    </dgm:pt>
    <dgm:pt modelId="{82A4678D-5D02-458F-9BBB-113D686BEA1F}" type="pres">
      <dgm:prSet presAssocID="{9DD2AC0C-E68E-4B69-9D6A-F96BC2B4DCFE}" presName="childText" presStyleLbl="conFgAcc1" presStyleIdx="4" presStyleCnt="6">
        <dgm:presLayoutVars>
          <dgm:bulletEnabled val="1"/>
        </dgm:presLayoutVars>
      </dgm:prSet>
      <dgm:spPr/>
    </dgm:pt>
    <dgm:pt modelId="{9EAA299F-CE95-4D0E-9C97-1324D9815050}" type="pres">
      <dgm:prSet presAssocID="{78B49DAB-69FE-4563-A6A7-E48B54E7D366}" presName="spaceBetweenRectangles" presStyleCnt="0"/>
      <dgm:spPr/>
    </dgm:pt>
    <dgm:pt modelId="{CBCAAB61-EAF0-458D-9A72-3CD6C4D55CF9}" type="pres">
      <dgm:prSet presAssocID="{5C0EA7D3-67D8-4E86-91E6-1164C7E67292}" presName="parentLin" presStyleCnt="0"/>
      <dgm:spPr/>
    </dgm:pt>
    <dgm:pt modelId="{536A983E-71AB-403B-AEDD-21C05BA23FB6}" type="pres">
      <dgm:prSet presAssocID="{5C0EA7D3-67D8-4E86-91E6-1164C7E67292}" presName="parentLeftMargin" presStyleLbl="node1" presStyleIdx="4" presStyleCnt="6"/>
      <dgm:spPr/>
    </dgm:pt>
    <dgm:pt modelId="{CE80ED9B-DC9B-4C19-A66A-6575D7594293}" type="pres">
      <dgm:prSet presAssocID="{5C0EA7D3-67D8-4E86-91E6-1164C7E67292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C5E95C50-DC09-43B7-891B-11768C274170}" type="pres">
      <dgm:prSet presAssocID="{5C0EA7D3-67D8-4E86-91E6-1164C7E67292}" presName="negativeSpace" presStyleCnt="0"/>
      <dgm:spPr/>
    </dgm:pt>
    <dgm:pt modelId="{0BBAFC2A-2995-4F50-8545-CF7161FB1EDB}" type="pres">
      <dgm:prSet presAssocID="{5C0EA7D3-67D8-4E86-91E6-1164C7E67292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6651B908-14F1-4C54-B392-640CA87A73EB}" type="presOf" srcId="{D18E9C0D-1275-43E0-99F1-E32936262BCC}" destId="{B10B8BD8-10A9-423B-9095-C5CAA64709E0}" srcOrd="0" destOrd="0" presId="urn:microsoft.com/office/officeart/2005/8/layout/list1"/>
    <dgm:cxn modelId="{A73DFA16-2F7B-48D5-9CA1-984EF77F839C}" type="presOf" srcId="{3A505A64-F03A-4DC3-882B-2686F938D6DE}" destId="{4348F044-97B6-4C12-9EA7-66E43E1EC52F}" srcOrd="0" destOrd="1" presId="urn:microsoft.com/office/officeart/2005/8/layout/list1"/>
    <dgm:cxn modelId="{0309851D-2D99-4540-B9AA-29078ACE1409}" srcId="{1E0B1A9C-28EB-4CFE-A803-376C1F396CD7}" destId="{47AA2501-8192-4897-A866-65A0F35D2E7B}" srcOrd="3" destOrd="0" parTransId="{D24247AE-738C-4EC8-8272-2D82B81FE0CE}" sibTransId="{62DABC02-4C6D-41C6-843F-1CFD6EE23402}"/>
    <dgm:cxn modelId="{2B18C51E-CB23-4CCC-8213-3534209D2451}" type="presOf" srcId="{5C0EA7D3-67D8-4E86-91E6-1164C7E67292}" destId="{536A983E-71AB-403B-AEDD-21C05BA23FB6}" srcOrd="0" destOrd="0" presId="urn:microsoft.com/office/officeart/2005/8/layout/list1"/>
    <dgm:cxn modelId="{FFF2C022-E180-426B-A4E9-0B088B4325C1}" type="presOf" srcId="{EDA0899D-A781-4433-83B4-976386CAC59E}" destId="{776BCEA7-7A13-467E-AA23-612F58937D45}" srcOrd="0" destOrd="0" presId="urn:microsoft.com/office/officeart/2005/8/layout/list1"/>
    <dgm:cxn modelId="{B1C46426-3386-4E3A-BD4A-F6CC5F5D1A83}" type="presOf" srcId="{86D17D20-88BD-44DC-B4F0-EBA19B9DCF00}" destId="{5EE90734-5D33-4443-A27F-6C221A5ED474}" srcOrd="0" destOrd="0" presId="urn:microsoft.com/office/officeart/2005/8/layout/list1"/>
    <dgm:cxn modelId="{724FC55C-A064-44BC-B296-6FB6CA7478AE}" srcId="{1E0B1A9C-28EB-4CFE-A803-376C1F396CD7}" destId="{66B5FA29-261D-40BB-AA74-336E0555CA16}" srcOrd="2" destOrd="0" parTransId="{FA904375-A859-48C1-95E7-760E9AC8D73F}" sibTransId="{6D80CE46-3044-47EF-9BEC-3F8C896A7EBC}"/>
    <dgm:cxn modelId="{CC9FAD5E-776B-447F-884C-9FB58C0A2043}" type="presOf" srcId="{72CFD8CE-91FD-4FE8-960C-79C4AAB1A3E0}" destId="{F7E220F6-F369-419D-8AC2-2B85BCDBC316}" srcOrd="0" destOrd="0" presId="urn:microsoft.com/office/officeart/2005/8/layout/list1"/>
    <dgm:cxn modelId="{B0405172-477F-442D-ABE0-C57ADC45F3EF}" srcId="{1E0B1A9C-28EB-4CFE-A803-376C1F396CD7}" destId="{72CFD8CE-91FD-4FE8-960C-79C4AAB1A3E0}" srcOrd="1" destOrd="0" parTransId="{98866822-A6B7-4323-97D0-A1DAF65CC6AA}" sibTransId="{069838B7-E321-4B23-8C5C-2845A97E54EF}"/>
    <dgm:cxn modelId="{9A293278-F686-442C-949D-5A3E9923F086}" type="presOf" srcId="{47AA2501-8192-4897-A866-65A0F35D2E7B}" destId="{5E0E376B-C576-41CF-BF4B-E3D1AE5890FD}" srcOrd="1" destOrd="0" presId="urn:microsoft.com/office/officeart/2005/8/layout/list1"/>
    <dgm:cxn modelId="{7A5A8A78-9006-445C-8320-C1E5C482927C}" type="presOf" srcId="{836C38DE-E53E-44D8-AC45-AAB7C6EB223F}" destId="{B10B8BD8-10A9-423B-9095-C5CAA64709E0}" srcOrd="0" destOrd="1" presId="urn:microsoft.com/office/officeart/2005/8/layout/list1"/>
    <dgm:cxn modelId="{B58B877C-9F57-4106-B135-32929B156588}" type="presOf" srcId="{9DD2AC0C-E68E-4B69-9D6A-F96BC2B4DCFE}" destId="{D04EE5A8-728A-4525-80E8-37151FDBF1C5}" srcOrd="1" destOrd="0" presId="urn:microsoft.com/office/officeart/2005/8/layout/list1"/>
    <dgm:cxn modelId="{018B3482-D43D-462E-A3EA-6F38364A9BFA}" srcId="{1E0B1A9C-28EB-4CFE-A803-376C1F396CD7}" destId="{C7B8A569-84AC-4ECD-91E3-BC0881E1C3B7}" srcOrd="0" destOrd="0" parTransId="{8D25B073-6A5B-4204-B6EB-57A36CCDB8EE}" sibTransId="{A5928CD0-6EED-4DC6-91F1-55A5B41FBFC3}"/>
    <dgm:cxn modelId="{0673C689-026F-4DAB-B473-EC98D342E83E}" type="presOf" srcId="{47AA2501-8192-4897-A866-65A0F35D2E7B}" destId="{F97EBC93-933B-4921-85F3-C91CD7A635CF}" srcOrd="0" destOrd="0" presId="urn:microsoft.com/office/officeart/2005/8/layout/list1"/>
    <dgm:cxn modelId="{582D458E-E35B-4464-A6F1-20CB883E08E1}" type="presOf" srcId="{72CFD8CE-91FD-4FE8-960C-79C4AAB1A3E0}" destId="{75EBB285-B935-4515-95C5-D677F2FF5AF0}" srcOrd="1" destOrd="0" presId="urn:microsoft.com/office/officeart/2005/8/layout/list1"/>
    <dgm:cxn modelId="{D334DF8F-5BEC-477B-BECA-D75186F309DB}" type="presOf" srcId="{C7B8A569-84AC-4ECD-91E3-BC0881E1C3B7}" destId="{DE4B22BA-EAE3-4240-831F-DC24F7448762}" srcOrd="1" destOrd="0" presId="urn:microsoft.com/office/officeart/2005/8/layout/list1"/>
    <dgm:cxn modelId="{73701792-E535-4B27-95BF-21CED1048BC5}" type="presOf" srcId="{C7B8A569-84AC-4ECD-91E3-BC0881E1C3B7}" destId="{1E6B851B-FD15-42F3-9333-90DC2B5DFED7}" srcOrd="0" destOrd="0" presId="urn:microsoft.com/office/officeart/2005/8/layout/list1"/>
    <dgm:cxn modelId="{9891F697-009E-4F26-AC7E-3632C327172F}" type="presOf" srcId="{66B5FA29-261D-40BB-AA74-336E0555CA16}" destId="{E372C4AC-8609-4762-AFC4-652AEFB6C1DB}" srcOrd="1" destOrd="0" presId="urn:microsoft.com/office/officeart/2005/8/layout/list1"/>
    <dgm:cxn modelId="{D04FAD99-A509-470F-8BA6-A0EB589E3046}" type="presOf" srcId="{5C0EA7D3-67D8-4E86-91E6-1164C7E67292}" destId="{CE80ED9B-DC9B-4C19-A66A-6575D7594293}" srcOrd="1" destOrd="0" presId="urn:microsoft.com/office/officeart/2005/8/layout/list1"/>
    <dgm:cxn modelId="{C54D6C9E-4404-4E39-9C70-C22406AA8934}" srcId="{66B5FA29-261D-40BB-AA74-336E0555CA16}" destId="{836C38DE-E53E-44D8-AC45-AAB7C6EB223F}" srcOrd="1" destOrd="0" parTransId="{22C89D72-BF34-44DE-B74B-437B1A01855E}" sibTransId="{3B5B1F47-BC67-4B3D-BA5D-DFAC2CFDE51A}"/>
    <dgm:cxn modelId="{27741FA1-9147-4EE7-A2CF-1736E0B9E770}" srcId="{1E0B1A9C-28EB-4CFE-A803-376C1F396CD7}" destId="{5C0EA7D3-67D8-4E86-91E6-1164C7E67292}" srcOrd="5" destOrd="0" parTransId="{CDFAA557-5867-47EF-9874-4E298EF4A145}" sibTransId="{FBAB7F80-11DD-4A8D-B258-76C8580DFF27}"/>
    <dgm:cxn modelId="{B60E49B7-855F-493E-B2DC-ED9625B433B1}" srcId="{47AA2501-8192-4897-A866-65A0F35D2E7B}" destId="{EDA0899D-A781-4433-83B4-976386CAC59E}" srcOrd="0" destOrd="0" parTransId="{D4BC22FF-077A-4F8F-ACC4-A8FFDFB46790}" sibTransId="{5BEF9EEE-0F67-434C-8F67-DF58E91F2FFB}"/>
    <dgm:cxn modelId="{431059B8-F64F-429B-92DE-FB74BC7EC55E}" type="presOf" srcId="{9DD2AC0C-E68E-4B69-9D6A-F96BC2B4DCFE}" destId="{19363938-D090-4081-B2C1-F2A12002653D}" srcOrd="0" destOrd="0" presId="urn:microsoft.com/office/officeart/2005/8/layout/list1"/>
    <dgm:cxn modelId="{01E7A6B8-5002-4F8F-8188-73017704D1C4}" type="presOf" srcId="{A97E9F76-CC2D-4D80-AB0C-D8A0457DA183}" destId="{4348F044-97B6-4C12-9EA7-66E43E1EC52F}" srcOrd="0" destOrd="0" presId="urn:microsoft.com/office/officeart/2005/8/layout/list1"/>
    <dgm:cxn modelId="{FA36CFBE-E791-4D8E-A4CE-8C32CBB36701}" type="presOf" srcId="{1E0B1A9C-28EB-4CFE-A803-376C1F396CD7}" destId="{1C18B892-15A1-4317-9831-572F5F523D2E}" srcOrd="0" destOrd="0" presId="urn:microsoft.com/office/officeart/2005/8/layout/list1"/>
    <dgm:cxn modelId="{61F9E9C7-2610-4A0A-AA2A-7A4B11085D51}" srcId="{C7B8A569-84AC-4ECD-91E3-BC0881E1C3B7}" destId="{86D17D20-88BD-44DC-B4F0-EBA19B9DCF00}" srcOrd="0" destOrd="0" parTransId="{F84892FF-2229-47BF-8E7C-7C3D73109F5E}" sibTransId="{B12CE106-7AD4-4AE2-B95F-CCE54728A3DD}"/>
    <dgm:cxn modelId="{338ACCE7-6C60-4CB1-924E-7DC6BECA39BC}" type="presOf" srcId="{66B5FA29-261D-40BB-AA74-336E0555CA16}" destId="{43A6DC5E-AAB3-43DC-AE86-448475797FED}" srcOrd="0" destOrd="0" presId="urn:microsoft.com/office/officeart/2005/8/layout/list1"/>
    <dgm:cxn modelId="{630096ED-8B70-4DCA-A483-4946DBBB9CD9}" srcId="{72CFD8CE-91FD-4FE8-960C-79C4AAB1A3E0}" destId="{3A505A64-F03A-4DC3-882B-2686F938D6DE}" srcOrd="1" destOrd="0" parTransId="{6C7E1895-A3B0-430B-98B6-3B12DB5A3A83}" sibTransId="{0C9D84FA-92E6-4967-833A-A7A4A8EFC314}"/>
    <dgm:cxn modelId="{E0C768EE-08EA-45FB-873C-10684A3CDDAB}" srcId="{1E0B1A9C-28EB-4CFE-A803-376C1F396CD7}" destId="{9DD2AC0C-E68E-4B69-9D6A-F96BC2B4DCFE}" srcOrd="4" destOrd="0" parTransId="{A433E95B-1F9E-440E-893F-7BC645E6431B}" sibTransId="{78B49DAB-69FE-4563-A6A7-E48B54E7D366}"/>
    <dgm:cxn modelId="{521782F9-CAFE-47A2-8F86-5D3C26E718F9}" srcId="{66B5FA29-261D-40BB-AA74-336E0555CA16}" destId="{D18E9C0D-1275-43E0-99F1-E32936262BCC}" srcOrd="0" destOrd="0" parTransId="{AE09A1DB-4637-452D-8E9F-4E50A9EC80D9}" sibTransId="{6FE6F41B-91B8-4B73-91C7-1A21C6551B78}"/>
    <dgm:cxn modelId="{DB0B9EFC-3A13-4DA0-BBD0-68283C818FC0}" srcId="{72CFD8CE-91FD-4FE8-960C-79C4AAB1A3E0}" destId="{A97E9F76-CC2D-4D80-AB0C-D8A0457DA183}" srcOrd="0" destOrd="0" parTransId="{DBCA2798-5055-454A-8494-2ABC192619F0}" sibTransId="{61B6FCB2-F7AE-439D-8649-F32F943251DC}"/>
    <dgm:cxn modelId="{96084B20-9FFB-40C6-A3C5-CE3647CC3DEE}" type="presParOf" srcId="{1C18B892-15A1-4317-9831-572F5F523D2E}" destId="{D51FE05D-060D-451E-944B-830EF39DE685}" srcOrd="0" destOrd="0" presId="urn:microsoft.com/office/officeart/2005/8/layout/list1"/>
    <dgm:cxn modelId="{E297F272-F27E-4E26-9590-6DAF0C608B60}" type="presParOf" srcId="{D51FE05D-060D-451E-944B-830EF39DE685}" destId="{1E6B851B-FD15-42F3-9333-90DC2B5DFED7}" srcOrd="0" destOrd="0" presId="urn:microsoft.com/office/officeart/2005/8/layout/list1"/>
    <dgm:cxn modelId="{606B1154-948D-42D6-B06D-B456943C72A5}" type="presParOf" srcId="{D51FE05D-060D-451E-944B-830EF39DE685}" destId="{DE4B22BA-EAE3-4240-831F-DC24F7448762}" srcOrd="1" destOrd="0" presId="urn:microsoft.com/office/officeart/2005/8/layout/list1"/>
    <dgm:cxn modelId="{9B9AD182-3B17-40C5-8651-CACCE47703EE}" type="presParOf" srcId="{1C18B892-15A1-4317-9831-572F5F523D2E}" destId="{29D092C5-90F3-4580-9B6D-0D86ADE6EF83}" srcOrd="1" destOrd="0" presId="urn:microsoft.com/office/officeart/2005/8/layout/list1"/>
    <dgm:cxn modelId="{47F66500-1528-4DA0-AD20-3098C5A42C2C}" type="presParOf" srcId="{1C18B892-15A1-4317-9831-572F5F523D2E}" destId="{5EE90734-5D33-4443-A27F-6C221A5ED474}" srcOrd="2" destOrd="0" presId="urn:microsoft.com/office/officeart/2005/8/layout/list1"/>
    <dgm:cxn modelId="{B48D567A-39B9-4A7F-96F7-E85450B083F9}" type="presParOf" srcId="{1C18B892-15A1-4317-9831-572F5F523D2E}" destId="{37DFBE91-8118-44D1-8D11-84BD6ED73497}" srcOrd="3" destOrd="0" presId="urn:microsoft.com/office/officeart/2005/8/layout/list1"/>
    <dgm:cxn modelId="{A92FF86E-81E6-4621-B871-7C99ABFBD6ED}" type="presParOf" srcId="{1C18B892-15A1-4317-9831-572F5F523D2E}" destId="{F8F7A9A2-8CEA-49DC-862F-47AF58997097}" srcOrd="4" destOrd="0" presId="urn:microsoft.com/office/officeart/2005/8/layout/list1"/>
    <dgm:cxn modelId="{7ECDD8B6-79BF-4809-905D-558D4923C858}" type="presParOf" srcId="{F8F7A9A2-8CEA-49DC-862F-47AF58997097}" destId="{F7E220F6-F369-419D-8AC2-2B85BCDBC316}" srcOrd="0" destOrd="0" presId="urn:microsoft.com/office/officeart/2005/8/layout/list1"/>
    <dgm:cxn modelId="{28A1022F-1370-4981-9E06-203DD04E6307}" type="presParOf" srcId="{F8F7A9A2-8CEA-49DC-862F-47AF58997097}" destId="{75EBB285-B935-4515-95C5-D677F2FF5AF0}" srcOrd="1" destOrd="0" presId="urn:microsoft.com/office/officeart/2005/8/layout/list1"/>
    <dgm:cxn modelId="{14EE4627-0F86-4015-83AC-6554B080B6FB}" type="presParOf" srcId="{1C18B892-15A1-4317-9831-572F5F523D2E}" destId="{EF9C1D8B-7530-4F37-9866-704F154D3A9B}" srcOrd="5" destOrd="0" presId="urn:microsoft.com/office/officeart/2005/8/layout/list1"/>
    <dgm:cxn modelId="{4109BFDC-2C21-43E5-B390-036EE92C1F9B}" type="presParOf" srcId="{1C18B892-15A1-4317-9831-572F5F523D2E}" destId="{4348F044-97B6-4C12-9EA7-66E43E1EC52F}" srcOrd="6" destOrd="0" presId="urn:microsoft.com/office/officeart/2005/8/layout/list1"/>
    <dgm:cxn modelId="{65FFE10F-E7E3-4DA1-A43D-A712F6606DB0}" type="presParOf" srcId="{1C18B892-15A1-4317-9831-572F5F523D2E}" destId="{D80B8C12-2443-4DEB-99C1-AF4ECEEB5FAF}" srcOrd="7" destOrd="0" presId="urn:microsoft.com/office/officeart/2005/8/layout/list1"/>
    <dgm:cxn modelId="{C00160AA-674B-4C75-8D4A-7C0B7BE24D21}" type="presParOf" srcId="{1C18B892-15A1-4317-9831-572F5F523D2E}" destId="{2FA1E05B-52B6-4765-A0F7-743348DAF12D}" srcOrd="8" destOrd="0" presId="urn:microsoft.com/office/officeart/2005/8/layout/list1"/>
    <dgm:cxn modelId="{0D5B2AB1-E405-4227-8439-F7B3F3B019BB}" type="presParOf" srcId="{2FA1E05B-52B6-4765-A0F7-743348DAF12D}" destId="{43A6DC5E-AAB3-43DC-AE86-448475797FED}" srcOrd="0" destOrd="0" presId="urn:microsoft.com/office/officeart/2005/8/layout/list1"/>
    <dgm:cxn modelId="{FB101EAD-9099-452A-B661-8E6C68640849}" type="presParOf" srcId="{2FA1E05B-52B6-4765-A0F7-743348DAF12D}" destId="{E372C4AC-8609-4762-AFC4-652AEFB6C1DB}" srcOrd="1" destOrd="0" presId="urn:microsoft.com/office/officeart/2005/8/layout/list1"/>
    <dgm:cxn modelId="{BDD80F0E-1DB4-472C-A5BE-78F6D25E3158}" type="presParOf" srcId="{1C18B892-15A1-4317-9831-572F5F523D2E}" destId="{AF6A0227-5E86-4A90-9604-39C995A0CF3F}" srcOrd="9" destOrd="0" presId="urn:microsoft.com/office/officeart/2005/8/layout/list1"/>
    <dgm:cxn modelId="{C27175B3-4016-4303-9071-B4E633B2EE66}" type="presParOf" srcId="{1C18B892-15A1-4317-9831-572F5F523D2E}" destId="{B10B8BD8-10A9-423B-9095-C5CAA64709E0}" srcOrd="10" destOrd="0" presId="urn:microsoft.com/office/officeart/2005/8/layout/list1"/>
    <dgm:cxn modelId="{FB2B9F1B-B185-478B-AD5F-18CDE514A7E4}" type="presParOf" srcId="{1C18B892-15A1-4317-9831-572F5F523D2E}" destId="{D7965A28-0588-4180-94B9-FAE6E18F4C40}" srcOrd="11" destOrd="0" presId="urn:microsoft.com/office/officeart/2005/8/layout/list1"/>
    <dgm:cxn modelId="{AA9ABE8E-BF9A-4EA0-8C41-695A161C5BF4}" type="presParOf" srcId="{1C18B892-15A1-4317-9831-572F5F523D2E}" destId="{D63AB506-3C70-42A3-B30C-E074F5689492}" srcOrd="12" destOrd="0" presId="urn:microsoft.com/office/officeart/2005/8/layout/list1"/>
    <dgm:cxn modelId="{91D04857-61E9-4A57-B44A-F131A63AA01B}" type="presParOf" srcId="{D63AB506-3C70-42A3-B30C-E074F5689492}" destId="{F97EBC93-933B-4921-85F3-C91CD7A635CF}" srcOrd="0" destOrd="0" presId="urn:microsoft.com/office/officeart/2005/8/layout/list1"/>
    <dgm:cxn modelId="{37A543D8-EA93-4A60-83C3-3EA1C747BE6B}" type="presParOf" srcId="{D63AB506-3C70-42A3-B30C-E074F5689492}" destId="{5E0E376B-C576-41CF-BF4B-E3D1AE5890FD}" srcOrd="1" destOrd="0" presId="urn:microsoft.com/office/officeart/2005/8/layout/list1"/>
    <dgm:cxn modelId="{34514333-239F-4E61-AE62-4FA2C47C7D14}" type="presParOf" srcId="{1C18B892-15A1-4317-9831-572F5F523D2E}" destId="{FEAB3647-60B8-4AD3-84D4-D50B3B16C0BC}" srcOrd="13" destOrd="0" presId="urn:microsoft.com/office/officeart/2005/8/layout/list1"/>
    <dgm:cxn modelId="{90216A73-7AF1-4CAE-8EF9-791333BDE241}" type="presParOf" srcId="{1C18B892-15A1-4317-9831-572F5F523D2E}" destId="{776BCEA7-7A13-467E-AA23-612F58937D45}" srcOrd="14" destOrd="0" presId="urn:microsoft.com/office/officeart/2005/8/layout/list1"/>
    <dgm:cxn modelId="{0006951D-3FDC-44C5-8BC1-48CDBC50C8D4}" type="presParOf" srcId="{1C18B892-15A1-4317-9831-572F5F523D2E}" destId="{A5481F00-27E1-414F-8314-18A222850604}" srcOrd="15" destOrd="0" presId="urn:microsoft.com/office/officeart/2005/8/layout/list1"/>
    <dgm:cxn modelId="{0DCEFEBD-42B0-41A0-A69E-BF00142507D3}" type="presParOf" srcId="{1C18B892-15A1-4317-9831-572F5F523D2E}" destId="{DFCC7D5B-DCE7-4CE4-A6CC-6C4710ECD819}" srcOrd="16" destOrd="0" presId="urn:microsoft.com/office/officeart/2005/8/layout/list1"/>
    <dgm:cxn modelId="{F094415E-6356-4BD5-9068-2F8A4EA2A145}" type="presParOf" srcId="{DFCC7D5B-DCE7-4CE4-A6CC-6C4710ECD819}" destId="{19363938-D090-4081-B2C1-F2A12002653D}" srcOrd="0" destOrd="0" presId="urn:microsoft.com/office/officeart/2005/8/layout/list1"/>
    <dgm:cxn modelId="{AB6627F8-F0AF-4B0B-A39D-C38A3C959FCC}" type="presParOf" srcId="{DFCC7D5B-DCE7-4CE4-A6CC-6C4710ECD819}" destId="{D04EE5A8-728A-4525-80E8-37151FDBF1C5}" srcOrd="1" destOrd="0" presId="urn:microsoft.com/office/officeart/2005/8/layout/list1"/>
    <dgm:cxn modelId="{74531870-1AF9-4C9C-B9D4-D2CFD51D17F4}" type="presParOf" srcId="{1C18B892-15A1-4317-9831-572F5F523D2E}" destId="{5743FCAE-BCF2-46D0-82FA-373C65234AA1}" srcOrd="17" destOrd="0" presId="urn:microsoft.com/office/officeart/2005/8/layout/list1"/>
    <dgm:cxn modelId="{125AC2CE-4F13-4C86-BA56-4F4A8FB6FFB2}" type="presParOf" srcId="{1C18B892-15A1-4317-9831-572F5F523D2E}" destId="{82A4678D-5D02-458F-9BBB-113D686BEA1F}" srcOrd="18" destOrd="0" presId="urn:microsoft.com/office/officeart/2005/8/layout/list1"/>
    <dgm:cxn modelId="{73B6E9FB-7A05-44A0-8D08-2A432ABFCFF7}" type="presParOf" srcId="{1C18B892-15A1-4317-9831-572F5F523D2E}" destId="{9EAA299F-CE95-4D0E-9C97-1324D9815050}" srcOrd="19" destOrd="0" presId="urn:microsoft.com/office/officeart/2005/8/layout/list1"/>
    <dgm:cxn modelId="{687423FE-DC27-4ED1-980F-75534A021112}" type="presParOf" srcId="{1C18B892-15A1-4317-9831-572F5F523D2E}" destId="{CBCAAB61-EAF0-458D-9A72-3CD6C4D55CF9}" srcOrd="20" destOrd="0" presId="urn:microsoft.com/office/officeart/2005/8/layout/list1"/>
    <dgm:cxn modelId="{57424BDE-5684-4CBA-A4B0-0866934FE0DD}" type="presParOf" srcId="{CBCAAB61-EAF0-458D-9A72-3CD6C4D55CF9}" destId="{536A983E-71AB-403B-AEDD-21C05BA23FB6}" srcOrd="0" destOrd="0" presId="urn:microsoft.com/office/officeart/2005/8/layout/list1"/>
    <dgm:cxn modelId="{545B80C3-5D15-4F1C-9E61-54A72A40EB5B}" type="presParOf" srcId="{CBCAAB61-EAF0-458D-9A72-3CD6C4D55CF9}" destId="{CE80ED9B-DC9B-4C19-A66A-6575D7594293}" srcOrd="1" destOrd="0" presId="urn:microsoft.com/office/officeart/2005/8/layout/list1"/>
    <dgm:cxn modelId="{CFBC5A45-6F83-403C-9F9C-3633124FBF99}" type="presParOf" srcId="{1C18B892-15A1-4317-9831-572F5F523D2E}" destId="{C5E95C50-DC09-43B7-891B-11768C274170}" srcOrd="21" destOrd="0" presId="urn:microsoft.com/office/officeart/2005/8/layout/list1"/>
    <dgm:cxn modelId="{F6D4CEC3-424D-4E62-9D7B-A82669AD4193}" type="presParOf" srcId="{1C18B892-15A1-4317-9831-572F5F523D2E}" destId="{0BBAFC2A-2995-4F50-8545-CF7161FB1EDB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E90734-5D33-4443-A27F-6C221A5ED474}">
      <dsp:nvSpPr>
        <dsp:cNvPr id="0" name=""/>
        <dsp:cNvSpPr/>
      </dsp:nvSpPr>
      <dsp:spPr>
        <a:xfrm>
          <a:off x="0" y="290932"/>
          <a:ext cx="4816475" cy="584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3812" tIns="291592" rIns="37381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Data Collected by Secondary Sources</a:t>
          </a:r>
        </a:p>
      </dsp:txBody>
      <dsp:txXfrm>
        <a:off x="0" y="290932"/>
        <a:ext cx="4816475" cy="584325"/>
      </dsp:txXfrm>
    </dsp:sp>
    <dsp:sp modelId="{DE4B22BA-EAE3-4240-831F-DC24F7448762}">
      <dsp:nvSpPr>
        <dsp:cNvPr id="0" name=""/>
        <dsp:cNvSpPr/>
      </dsp:nvSpPr>
      <dsp:spPr>
        <a:xfrm>
          <a:off x="240823" y="84292"/>
          <a:ext cx="3371532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436" tIns="0" rIns="12743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COLLECTION </a:t>
          </a:r>
        </a:p>
      </dsp:txBody>
      <dsp:txXfrm>
        <a:off x="260998" y="104467"/>
        <a:ext cx="3331182" cy="372930"/>
      </dsp:txXfrm>
    </dsp:sp>
    <dsp:sp modelId="{4348F044-97B6-4C12-9EA7-66E43E1EC52F}">
      <dsp:nvSpPr>
        <dsp:cNvPr id="0" name=""/>
        <dsp:cNvSpPr/>
      </dsp:nvSpPr>
      <dsp:spPr>
        <a:xfrm>
          <a:off x="0" y="1157497"/>
          <a:ext cx="4816475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3812" tIns="291592" rIns="37381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Data Cleaning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Merging Data</a:t>
          </a:r>
        </a:p>
      </dsp:txBody>
      <dsp:txXfrm>
        <a:off x="0" y="1157497"/>
        <a:ext cx="4816475" cy="793800"/>
      </dsp:txXfrm>
    </dsp:sp>
    <dsp:sp modelId="{75EBB285-B935-4515-95C5-D677F2FF5AF0}">
      <dsp:nvSpPr>
        <dsp:cNvPr id="0" name=""/>
        <dsp:cNvSpPr/>
      </dsp:nvSpPr>
      <dsp:spPr>
        <a:xfrm>
          <a:off x="240823" y="950857"/>
          <a:ext cx="3371532" cy="413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436" tIns="0" rIns="12743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WRANGLING</a:t>
          </a:r>
        </a:p>
      </dsp:txBody>
      <dsp:txXfrm>
        <a:off x="260998" y="971032"/>
        <a:ext cx="3331182" cy="372930"/>
      </dsp:txXfrm>
    </dsp:sp>
    <dsp:sp modelId="{B10B8BD8-10A9-423B-9095-C5CAA64709E0}">
      <dsp:nvSpPr>
        <dsp:cNvPr id="0" name=""/>
        <dsp:cNvSpPr/>
      </dsp:nvSpPr>
      <dsp:spPr>
        <a:xfrm>
          <a:off x="0" y="2233537"/>
          <a:ext cx="4816475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3812" tIns="291592" rIns="37381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Exploratory Data Analysis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Maps</a:t>
          </a:r>
        </a:p>
      </dsp:txBody>
      <dsp:txXfrm>
        <a:off x="0" y="2233537"/>
        <a:ext cx="4816475" cy="793800"/>
      </dsp:txXfrm>
    </dsp:sp>
    <dsp:sp modelId="{E372C4AC-8609-4762-AFC4-652AEFB6C1DB}">
      <dsp:nvSpPr>
        <dsp:cNvPr id="0" name=""/>
        <dsp:cNvSpPr/>
      </dsp:nvSpPr>
      <dsp:spPr>
        <a:xfrm>
          <a:off x="240823" y="2026897"/>
          <a:ext cx="3371532" cy="413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436" tIns="0" rIns="12743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DATA VISUALIZATION</a:t>
          </a:r>
        </a:p>
      </dsp:txBody>
      <dsp:txXfrm>
        <a:off x="260998" y="2047072"/>
        <a:ext cx="3331182" cy="372930"/>
      </dsp:txXfrm>
    </dsp:sp>
    <dsp:sp modelId="{776BCEA7-7A13-467E-AA23-612F58937D45}">
      <dsp:nvSpPr>
        <dsp:cNvPr id="0" name=""/>
        <dsp:cNvSpPr/>
      </dsp:nvSpPr>
      <dsp:spPr>
        <a:xfrm>
          <a:off x="0" y="3309577"/>
          <a:ext cx="4816475" cy="584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3812" tIns="291592" rIns="373812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Correlation</a:t>
          </a:r>
        </a:p>
      </dsp:txBody>
      <dsp:txXfrm>
        <a:off x="0" y="3309577"/>
        <a:ext cx="4816475" cy="584325"/>
      </dsp:txXfrm>
    </dsp:sp>
    <dsp:sp modelId="{5E0E376B-C576-41CF-BF4B-E3D1AE5890FD}">
      <dsp:nvSpPr>
        <dsp:cNvPr id="0" name=""/>
        <dsp:cNvSpPr/>
      </dsp:nvSpPr>
      <dsp:spPr>
        <a:xfrm>
          <a:off x="240823" y="3102937"/>
          <a:ext cx="3371532" cy="413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436" tIns="0" rIns="12743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STATISTICAL ANALYSIS</a:t>
          </a:r>
        </a:p>
      </dsp:txBody>
      <dsp:txXfrm>
        <a:off x="260998" y="3123112"/>
        <a:ext cx="3331182" cy="372930"/>
      </dsp:txXfrm>
    </dsp:sp>
    <dsp:sp modelId="{82A4678D-5D02-458F-9BBB-113D686BEA1F}">
      <dsp:nvSpPr>
        <dsp:cNvPr id="0" name=""/>
        <dsp:cNvSpPr/>
      </dsp:nvSpPr>
      <dsp:spPr>
        <a:xfrm>
          <a:off x="0" y="4176142"/>
          <a:ext cx="4816475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4EE5A8-728A-4525-80E8-37151FDBF1C5}">
      <dsp:nvSpPr>
        <dsp:cNvPr id="0" name=""/>
        <dsp:cNvSpPr/>
      </dsp:nvSpPr>
      <dsp:spPr>
        <a:xfrm>
          <a:off x="240823" y="3969502"/>
          <a:ext cx="3371532" cy="4132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436" tIns="0" rIns="12743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FOURSQUARE VENUE EXPLORATION</a:t>
          </a:r>
        </a:p>
      </dsp:txBody>
      <dsp:txXfrm>
        <a:off x="260998" y="3989677"/>
        <a:ext cx="3331182" cy="372930"/>
      </dsp:txXfrm>
    </dsp:sp>
    <dsp:sp modelId="{0BBAFC2A-2995-4F50-8545-CF7161FB1EDB}">
      <dsp:nvSpPr>
        <dsp:cNvPr id="0" name=""/>
        <dsp:cNvSpPr/>
      </dsp:nvSpPr>
      <dsp:spPr>
        <a:xfrm>
          <a:off x="0" y="4811182"/>
          <a:ext cx="4816475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0ED9B-DC9B-4C19-A66A-6575D7594293}">
      <dsp:nvSpPr>
        <dsp:cNvPr id="0" name=""/>
        <dsp:cNvSpPr/>
      </dsp:nvSpPr>
      <dsp:spPr>
        <a:xfrm>
          <a:off x="240823" y="4604542"/>
          <a:ext cx="3371532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436" tIns="0" rIns="12743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K-CLUSTERING</a:t>
          </a:r>
        </a:p>
      </dsp:txBody>
      <dsp:txXfrm>
        <a:off x="260998" y="4624717"/>
        <a:ext cx="3331182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11/30/2019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11/30/2019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tx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11/30/2019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chemeClr val="bg2">
              <a:lumMod val="60000"/>
              <a:lumOff val="40000"/>
              <a:alpha val="15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17541-35F0-4325-B73B-9D7B8E481F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1478" y="2199861"/>
            <a:ext cx="9200322" cy="1832803"/>
          </a:xfrm>
        </p:spPr>
        <p:txBody>
          <a:bodyPr>
            <a:normAutofit/>
          </a:bodyPr>
          <a:lstStyle/>
          <a:p>
            <a:r>
              <a:rPr lang="en-US" dirty="0"/>
              <a:t>BATTLE OF THE NEIGHBORHOODS-</a:t>
            </a:r>
            <a:br>
              <a:rPr lang="en-US" dirty="0"/>
            </a:br>
            <a:r>
              <a:rPr lang="en-US" sz="2700" dirty="0"/>
              <a:t>MYTH OR REALITY?: </a:t>
            </a:r>
            <a:br>
              <a:rPr lang="en-US" sz="2700" dirty="0"/>
            </a:br>
            <a:r>
              <a:rPr lang="en-US" sz="2700" dirty="0"/>
              <a:t>Schools play a role in real estate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A840B3-1164-4DA2-B67A-3214FEBB2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550760"/>
          </a:xfrm>
        </p:spPr>
        <p:txBody>
          <a:bodyPr/>
          <a:lstStyle/>
          <a:p>
            <a:r>
              <a:rPr lang="en-US" dirty="0"/>
              <a:t>Case Study of Charlotte, North Carolina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C4AE3D5-A63A-4DC0-B953-44B099AC7071}"/>
              </a:ext>
            </a:extLst>
          </p:cNvPr>
          <p:cNvSpPr txBox="1">
            <a:spLocks/>
          </p:cNvSpPr>
          <p:nvPr/>
        </p:nvSpPr>
        <p:spPr>
          <a:xfrm>
            <a:off x="2794585" y="5738191"/>
            <a:ext cx="6801612" cy="10005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By-</a:t>
            </a:r>
          </a:p>
          <a:p>
            <a:r>
              <a:rPr lang="en-US" dirty="0" err="1"/>
              <a:t>Raveena</a:t>
            </a:r>
            <a:r>
              <a:rPr lang="en-US" dirty="0"/>
              <a:t> </a:t>
            </a:r>
            <a:r>
              <a:rPr lang="en-US" dirty="0" err="1"/>
              <a:t>Sarwal</a:t>
            </a:r>
            <a:endParaRPr lang="en-US" dirty="0"/>
          </a:p>
          <a:p>
            <a:r>
              <a:rPr lang="en-US" dirty="0"/>
              <a:t>December 2019</a:t>
            </a:r>
          </a:p>
        </p:txBody>
      </p:sp>
    </p:spTree>
    <p:extLst>
      <p:ext uri="{BB962C8B-B14F-4D97-AF65-F5344CB8AC3E}">
        <p14:creationId xmlns:p14="http://schemas.microsoft.com/office/powerpoint/2010/main" val="3661705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1B81B1A-7520-4D9B-BF54-0A1251E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239" y="263187"/>
            <a:ext cx="7729728" cy="1188720"/>
          </a:xfrm>
          <a:solidFill>
            <a:schemeClr val="tx1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ANALYSIS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STATISTICAL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C3C995-4197-4329-BC71-06279615174D}"/>
              </a:ext>
            </a:extLst>
          </p:cNvPr>
          <p:cNvSpPr txBox="1"/>
          <p:nvPr/>
        </p:nvSpPr>
        <p:spPr>
          <a:xfrm>
            <a:off x="119271" y="2413337"/>
            <a:ext cx="1616764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High Home Values and Rent in the neighborhoods with 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good school ranking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21A63A-536A-40F4-B61D-6D2882EC2D5E}"/>
              </a:ext>
            </a:extLst>
          </p:cNvPr>
          <p:cNvPicPr/>
          <p:nvPr/>
        </p:nvPicPr>
        <p:blipFill rotWithShape="1">
          <a:blip r:embed="rId2"/>
          <a:srcRect l="26977" t="42231" r="31022" b="11808"/>
          <a:stretch/>
        </p:blipFill>
        <p:spPr bwMode="auto">
          <a:xfrm>
            <a:off x="1868557" y="1596023"/>
            <a:ext cx="4227443" cy="46218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0D20BB-5A57-4B93-8891-96A07E543A25}"/>
              </a:ext>
            </a:extLst>
          </p:cNvPr>
          <p:cNvPicPr/>
          <p:nvPr/>
        </p:nvPicPr>
        <p:blipFill rotWithShape="1">
          <a:blip r:embed="rId3"/>
          <a:srcRect l="26988" t="43583" r="33128" b="11805"/>
          <a:stretch/>
        </p:blipFill>
        <p:spPr bwMode="auto">
          <a:xfrm>
            <a:off x="6096001" y="1596023"/>
            <a:ext cx="4081670" cy="46218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76035F-56D2-40BD-BFDA-67B323D5DB26}"/>
              </a:ext>
            </a:extLst>
          </p:cNvPr>
          <p:cNvSpPr/>
          <p:nvPr/>
        </p:nvSpPr>
        <p:spPr>
          <a:xfrm>
            <a:off x="1153551" y="1476755"/>
            <a:ext cx="9554206" cy="392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Grouped Median Home Value ($) and Median Rent ($) based on School Ranking</a:t>
            </a: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E2AA0D-0E43-4101-84EE-C9A1CAA34EB0}"/>
              </a:ext>
            </a:extLst>
          </p:cNvPr>
          <p:cNvSpPr txBox="1"/>
          <p:nvPr/>
        </p:nvSpPr>
        <p:spPr>
          <a:xfrm>
            <a:off x="10323444" y="2413337"/>
            <a:ext cx="1616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People willing to pay more for neighborhoods with </a:t>
            </a:r>
          </a:p>
          <a:p>
            <a:pPr algn="ctr"/>
            <a:r>
              <a:rPr lang="en-US" dirty="0"/>
              <a:t>good school ranking.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73D77-059B-43BE-98B1-37F4B9DF0E7D}"/>
              </a:ext>
            </a:extLst>
          </p:cNvPr>
          <p:cNvSpPr txBox="1"/>
          <p:nvPr/>
        </p:nvSpPr>
        <p:spPr>
          <a:xfrm>
            <a:off x="3862909" y="6388451"/>
            <a:ext cx="5452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SCHOOL RANKING SHOWS AN IMPACT ON REAL ESTATE</a:t>
            </a:r>
          </a:p>
        </p:txBody>
      </p:sp>
    </p:spTree>
    <p:extLst>
      <p:ext uri="{BB962C8B-B14F-4D97-AF65-F5344CB8AC3E}">
        <p14:creationId xmlns:p14="http://schemas.microsoft.com/office/powerpoint/2010/main" val="390710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300EC-24E3-4FDA-873B-2DDE7F4EE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MAP: North Carolina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34E4A-3CBA-4ACC-99A7-3EB41F1DB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3244" y="2638044"/>
            <a:ext cx="3063765" cy="326320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GEOLOCATOR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OBTAINED LATITUDES &amp; LONGITUDES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14522A-C691-4F68-84C3-4ABAD2F7B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A2F9AC-B2D0-4F61-B15D-48754CA25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DEC8E-4E38-4491-BFDD-27D921A735A8}"/>
              </a:ext>
            </a:extLst>
          </p:cNvPr>
          <p:cNvPicPr/>
          <p:nvPr/>
        </p:nvPicPr>
        <p:blipFill rotWithShape="1">
          <a:blip r:embed="rId2"/>
          <a:srcRect l="32110" t="28042" r="4617" b="10800"/>
          <a:stretch/>
        </p:blipFill>
        <p:spPr bwMode="auto">
          <a:xfrm>
            <a:off x="4823366" y="1128683"/>
            <a:ext cx="6392628" cy="448432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8473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0452E-F895-4ABA-A14D-9EBF22EC0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500"/>
              <a:t>Map: charlotte area WITH Charlotte High SchoolS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589192-F1C0-4FDD-A6A5-DD006FF8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BC3D980-B589-4C09-B4CE-75A4C48F17BB}"/>
              </a:ext>
            </a:extLst>
          </p:cNvPr>
          <p:cNvPicPr/>
          <p:nvPr/>
        </p:nvPicPr>
        <p:blipFill rotWithShape="1">
          <a:blip r:embed="rId2"/>
          <a:srcRect l="22226" t="26353" r="14514" b="8775"/>
          <a:stretch/>
        </p:blipFill>
        <p:spPr bwMode="auto">
          <a:xfrm>
            <a:off x="6499274" y="871379"/>
            <a:ext cx="4888054" cy="3025371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8B916C-9926-4E77-A8F5-E12FFFDEB1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93" t="44305" r="53368" b="35793"/>
          <a:stretch/>
        </p:blipFill>
        <p:spPr>
          <a:xfrm>
            <a:off x="7484013" y="4032664"/>
            <a:ext cx="2574387" cy="17581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9AE1D4-4DBD-4DCC-A3A1-211D49EB82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6" t="45224" r="46582" b="50882"/>
          <a:stretch/>
        </p:blipFill>
        <p:spPr bwMode="auto">
          <a:xfrm>
            <a:off x="8386749" y="4073907"/>
            <a:ext cx="1514499" cy="3564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92853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1B81B1A-7520-4D9B-BF54-0A1251E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239" y="263187"/>
            <a:ext cx="7729728" cy="1188720"/>
          </a:xfrm>
          <a:solidFill>
            <a:schemeClr val="tx1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/>
              <a:t>FOURSQUARE VENUE ANALYSIS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76035F-56D2-40BD-BFDA-67B323D5DB26}"/>
              </a:ext>
            </a:extLst>
          </p:cNvPr>
          <p:cNvSpPr/>
          <p:nvPr/>
        </p:nvSpPr>
        <p:spPr>
          <a:xfrm>
            <a:off x="1153551" y="1476755"/>
            <a:ext cx="9554206" cy="392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Concentration of High Schools in Charlotte Neighborhoods</a:t>
            </a: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73D77-059B-43BE-98B1-37F4B9DF0E7D}"/>
              </a:ext>
            </a:extLst>
          </p:cNvPr>
          <p:cNvSpPr txBox="1"/>
          <p:nvPr/>
        </p:nvSpPr>
        <p:spPr>
          <a:xfrm>
            <a:off x="3862909" y="6388451"/>
            <a:ext cx="4991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Charlotte City has the maximum number of High Schools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3A0A6D-F098-4402-B3FE-F2C416B4DA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4" t="33611" r="49450" b="26345"/>
          <a:stretch/>
        </p:blipFill>
        <p:spPr bwMode="auto">
          <a:xfrm>
            <a:off x="1548608" y="2005696"/>
            <a:ext cx="4003654" cy="41623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6E52640B-3A33-4FF2-9278-28AFC71BFEF6}"/>
              </a:ext>
            </a:extLst>
          </p:cNvPr>
          <p:cNvSpPr/>
          <p:nvPr/>
        </p:nvSpPr>
        <p:spPr>
          <a:xfrm>
            <a:off x="5624115" y="2005696"/>
            <a:ext cx="312290" cy="4162352"/>
          </a:xfrm>
          <a:prstGeom prst="rightBrac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0BEAD551-3074-439C-B551-BA870FAD7F84}"/>
              </a:ext>
            </a:extLst>
          </p:cNvPr>
          <p:cNvSpPr/>
          <p:nvPr/>
        </p:nvSpPr>
        <p:spPr>
          <a:xfrm>
            <a:off x="7865627" y="2005696"/>
            <a:ext cx="522996" cy="4162352"/>
          </a:xfrm>
          <a:prstGeom prst="rightBrac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8" name="Text Box 2">
            <a:extLst>
              <a:ext uri="{FF2B5EF4-FFF2-40B4-BE49-F238E27FC236}">
                <a16:creationId xmlns:a16="http://schemas.microsoft.com/office/drawing/2014/main" id="{6A9E51A5-BD97-4426-A38E-CDAABE96E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0128" y="2089317"/>
            <a:ext cx="2188608" cy="4078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These neighborhoods are in these cities with schools concentrated more in Charlotte City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A0D2C6-7D10-4697-B01B-065DE5154251}"/>
              </a:ext>
            </a:extLst>
          </p:cNvPr>
          <p:cNvGrpSpPr/>
          <p:nvPr/>
        </p:nvGrpSpPr>
        <p:grpSpPr>
          <a:xfrm>
            <a:off x="8502177" y="2005696"/>
            <a:ext cx="2603141" cy="4162352"/>
            <a:chOff x="8502177" y="2005696"/>
            <a:chExt cx="2603141" cy="416235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F5DD236-9038-42FE-9D56-0C394023474E}"/>
                </a:ext>
              </a:extLst>
            </p:cNvPr>
            <p:cNvPicPr/>
            <p:nvPr/>
          </p:nvPicPr>
          <p:blipFill rotWithShape="1">
            <a:blip r:embed="rId3"/>
            <a:srcRect l="32722" t="45924" r="54710" b="29537"/>
            <a:stretch/>
          </p:blipFill>
          <p:spPr bwMode="auto">
            <a:xfrm>
              <a:off x="8502177" y="2005696"/>
              <a:ext cx="2603141" cy="416235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E6124ED-89AA-47CB-A3C9-7371A5CCA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76" t="45224" r="46582" b="50882"/>
            <a:stretch/>
          </p:blipFill>
          <p:spPr bwMode="auto">
            <a:xfrm>
              <a:off x="9571798" y="2089317"/>
              <a:ext cx="1401002" cy="69630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54464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3B53F-2F7E-481A-8813-04C408F9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45" y="441532"/>
            <a:ext cx="4486656" cy="1141497"/>
          </a:xfrm>
        </p:spPr>
        <p:txBody>
          <a:bodyPr/>
          <a:lstStyle/>
          <a:p>
            <a:r>
              <a:rPr lang="en-US" dirty="0"/>
              <a:t>FOURSQUARE VENUE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2C8BE-A7F9-4FB9-987E-C919A68EEB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5645" y="1687295"/>
            <a:ext cx="4486656" cy="525818"/>
          </a:xfrm>
        </p:spPr>
        <p:txBody>
          <a:bodyPr>
            <a:noAutofit/>
          </a:bodyPr>
          <a:lstStyle/>
          <a:p>
            <a:r>
              <a:rPr lang="en-US" sz="2000" dirty="0"/>
              <a:t>Number of Venues in Each Neighborhood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E89F920-19C6-46A7-BA34-6642A08A2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8" t="33785" r="32377" b="10466"/>
          <a:stretch/>
        </p:blipFill>
        <p:spPr bwMode="auto">
          <a:xfrm>
            <a:off x="6427304" y="368284"/>
            <a:ext cx="5458584" cy="63152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9C44857-9C12-4C4A-861D-2C48F9AE2F05}"/>
              </a:ext>
            </a:extLst>
          </p:cNvPr>
          <p:cNvGrpSpPr/>
          <p:nvPr/>
        </p:nvGrpSpPr>
        <p:grpSpPr>
          <a:xfrm>
            <a:off x="645645" y="2036724"/>
            <a:ext cx="4486656" cy="4759863"/>
            <a:chOff x="-5799940" y="432272"/>
            <a:chExt cx="2724606" cy="369125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1353F13-F396-45BA-A4C6-BD84A30ADE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22" t="27787" r="33600" b="12296"/>
            <a:stretch/>
          </p:blipFill>
          <p:spPr bwMode="auto">
            <a:xfrm>
              <a:off x="-3812569" y="432272"/>
              <a:ext cx="737235" cy="369125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179EE6B-48A8-4344-96A4-F3E674839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17" t="27786" r="59172" b="13228"/>
            <a:stretch/>
          </p:blipFill>
          <p:spPr bwMode="auto">
            <a:xfrm>
              <a:off x="-5799940" y="432273"/>
              <a:ext cx="1922742" cy="363445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1F28BBB-34DD-416D-88C8-694CA69E1E84}"/>
              </a:ext>
            </a:extLst>
          </p:cNvPr>
          <p:cNvSpPr/>
          <p:nvPr/>
        </p:nvSpPr>
        <p:spPr>
          <a:xfrm>
            <a:off x="8710185" y="696502"/>
            <a:ext cx="21468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Uptown is the Central Business District (CBD) of Charlotte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F3B449-74E3-4E4F-9E81-9DDE5CE7B6A6}"/>
              </a:ext>
            </a:extLst>
          </p:cNvPr>
          <p:cNvSpPr txBox="1"/>
          <p:nvPr/>
        </p:nvSpPr>
        <p:spPr>
          <a:xfrm>
            <a:off x="7169426" y="636103"/>
            <a:ext cx="326600" cy="35780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37F0E8E9-896E-4F7B-B5E2-F1FC8631BCA7}"/>
              </a:ext>
            </a:extLst>
          </p:cNvPr>
          <p:cNvSpPr/>
          <p:nvPr/>
        </p:nvSpPr>
        <p:spPr>
          <a:xfrm>
            <a:off x="7496026" y="897066"/>
            <a:ext cx="1295003" cy="468095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710092-0427-456D-B314-5075FCBB618A}"/>
              </a:ext>
            </a:extLst>
          </p:cNvPr>
          <p:cNvSpPr/>
          <p:nvPr/>
        </p:nvSpPr>
        <p:spPr>
          <a:xfrm>
            <a:off x="10181634" y="2143192"/>
            <a:ext cx="1099930" cy="13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Mint Hill is a small town in the suburbs of Charlotte</a:t>
            </a:r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7A5ACABC-8DF0-4157-A8A4-9F991D4FD546}"/>
              </a:ext>
            </a:extLst>
          </p:cNvPr>
          <p:cNvSpPr/>
          <p:nvPr/>
        </p:nvSpPr>
        <p:spPr>
          <a:xfrm rot="16200000">
            <a:off x="10732204" y="3554487"/>
            <a:ext cx="542327" cy="291350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98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A7188-12EA-43EA-9249-09408614B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65" y="940781"/>
            <a:ext cx="3646322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K-CLUSTERING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A8C3B5-CEE5-448C-AEC0-A4D17571C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1965" y="2638043"/>
            <a:ext cx="3646321" cy="246404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K= 3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CALIBERATION IN PYTHON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CLUSTER 1 shown in Red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CLUSTER 2 shown in Purple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CLUSTER 3 shown in Green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4522A-C691-4F68-84C3-4ABAD2F7B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A2F9AC-B2D0-4F61-B15D-48754CA25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3EF767D-E228-436A-94FF-9660447A69C0}"/>
              </a:ext>
            </a:extLst>
          </p:cNvPr>
          <p:cNvPicPr/>
          <p:nvPr/>
        </p:nvPicPr>
        <p:blipFill rotWithShape="1">
          <a:blip r:embed="rId2"/>
          <a:srcRect l="33323" t="35907" r="24332" b="10833"/>
          <a:stretch/>
        </p:blipFill>
        <p:spPr bwMode="auto">
          <a:xfrm>
            <a:off x="4757530" y="1128683"/>
            <a:ext cx="6458464" cy="4600634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94618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817FC38-1B34-417E-81A2-C07D7699E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5963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5D281D-69C6-4BB0-9D4A-13413BD4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89" y="2893470"/>
            <a:ext cx="2787467" cy="1071062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CLUSTER 1 DETAILS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5F8D9D-A714-4AED-A71D-CA0DDFE43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4519" y="640080"/>
            <a:ext cx="6847401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142074-576D-49EA-A7EB-F6E60765F9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80008" y="806357"/>
            <a:ext cx="6508844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DD1A82-1095-45AD-997B-7444AADB9615}"/>
              </a:ext>
            </a:extLst>
          </p:cNvPr>
          <p:cNvPicPr/>
          <p:nvPr/>
        </p:nvPicPr>
        <p:blipFill rotWithShape="1">
          <a:blip r:embed="rId2"/>
          <a:srcRect l="23529" t="22648" r="3944" b="16954"/>
          <a:stretch/>
        </p:blipFill>
        <p:spPr bwMode="auto">
          <a:xfrm>
            <a:off x="5071112" y="806356"/>
            <a:ext cx="6154906" cy="3404967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3968C3D-257A-4F32-AB9A-19D11C900BBE}"/>
              </a:ext>
            </a:extLst>
          </p:cNvPr>
          <p:cNvGrpSpPr/>
          <p:nvPr/>
        </p:nvGrpSpPr>
        <p:grpSpPr>
          <a:xfrm>
            <a:off x="6949440" y="4167582"/>
            <a:ext cx="2661429" cy="1567391"/>
            <a:chOff x="5492694" y="4897601"/>
            <a:chExt cx="5423794" cy="159792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3E41454-FD38-4ADC-BBEB-0424D425CA2D}"/>
                </a:ext>
              </a:extLst>
            </p:cNvPr>
            <p:cNvGrpSpPr/>
            <p:nvPr/>
          </p:nvGrpSpPr>
          <p:grpSpPr>
            <a:xfrm>
              <a:off x="5492694" y="4897601"/>
              <a:ext cx="1998289" cy="1590040"/>
              <a:chOff x="0" y="94268"/>
              <a:chExt cx="1804094" cy="1715791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D9FB8FEF-7912-44FB-8F25-97E1BECD06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852" t="43480" r="48528" b="33635"/>
              <a:stretch/>
            </p:blipFill>
            <p:spPr bwMode="auto">
              <a:xfrm>
                <a:off x="0" y="142388"/>
                <a:ext cx="1765129" cy="1667671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ED93DE7A-EDF5-4A5B-B8ED-C8068B93EC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476" t="45224" r="46582" b="50882"/>
              <a:stretch/>
            </p:blipFill>
            <p:spPr bwMode="auto">
              <a:xfrm>
                <a:off x="725864" y="94268"/>
                <a:ext cx="1078230" cy="35496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E41A282-914D-4232-A6F5-468B76316CFF}"/>
                </a:ext>
              </a:extLst>
            </p:cNvPr>
            <p:cNvGrpSpPr/>
            <p:nvPr/>
          </p:nvGrpSpPr>
          <p:grpSpPr>
            <a:xfrm>
              <a:off x="7447824" y="5063604"/>
              <a:ext cx="3468664" cy="1431923"/>
              <a:chOff x="0" y="0"/>
              <a:chExt cx="3468999" cy="1432154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B0EDD678-A439-4C98-BFFE-9112E8072D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582" t="41601" r="25824" b="41598"/>
              <a:stretch/>
            </p:blipFill>
            <p:spPr bwMode="auto">
              <a:xfrm>
                <a:off x="0" y="282804"/>
                <a:ext cx="3296920" cy="114935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9CF12582-168D-4799-A661-E74C54961D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693" t="32165" r="24776" b="62177"/>
              <a:stretch/>
            </p:blipFill>
            <p:spPr bwMode="auto">
              <a:xfrm>
                <a:off x="122549" y="0"/>
                <a:ext cx="3346450" cy="32956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80B87BE1-C021-4EFF-B4FE-DB3DCD77F9D5}"/>
              </a:ext>
            </a:extLst>
          </p:cNvPr>
          <p:cNvSpPr/>
          <p:nvPr/>
        </p:nvSpPr>
        <p:spPr>
          <a:xfrm>
            <a:off x="637889" y="4167582"/>
            <a:ext cx="27874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Home values for Rank A schools is the maximum and the least are for schools with Rank D</a:t>
            </a:r>
          </a:p>
        </p:txBody>
      </p:sp>
    </p:spTree>
    <p:extLst>
      <p:ext uri="{BB962C8B-B14F-4D97-AF65-F5344CB8AC3E}">
        <p14:creationId xmlns:p14="http://schemas.microsoft.com/office/powerpoint/2010/main" val="700103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D281D-69C6-4BB0-9D4A-13413BD4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89" y="2893470"/>
            <a:ext cx="2787467" cy="1071062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CLUSTER 2 DETAILS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9E5E77-6094-4D45-8B45-6F06C1FF673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8" t="40064" r="6055" b="38215"/>
          <a:stretch/>
        </p:blipFill>
        <p:spPr bwMode="auto">
          <a:xfrm>
            <a:off x="4717775" y="2221732"/>
            <a:ext cx="7262192" cy="241453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1385B4-77B9-4FED-A5EA-AD95F5798900}"/>
              </a:ext>
            </a:extLst>
          </p:cNvPr>
          <p:cNvSpPr/>
          <p:nvPr/>
        </p:nvSpPr>
        <p:spPr>
          <a:xfrm>
            <a:off x="637889" y="4167075"/>
            <a:ext cx="278746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Providence High School is 10 on 10 school and have received Red Ribbon awards from the President.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Extra Curricular activities around this school also reflect High Median Value ($)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367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D281D-69C6-4BB0-9D4A-13413BD4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889" y="2893470"/>
            <a:ext cx="2787467" cy="1071062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CLUSTER 3 DETAILS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00FF50-390C-4376-940A-6565B404314F}"/>
              </a:ext>
            </a:extLst>
          </p:cNvPr>
          <p:cNvPicPr/>
          <p:nvPr/>
        </p:nvPicPr>
        <p:blipFill rotWithShape="1">
          <a:blip r:embed="rId2"/>
          <a:srcRect l="33338" t="47295" r="5217" b="30874"/>
          <a:stretch/>
        </p:blipFill>
        <p:spPr bwMode="auto">
          <a:xfrm>
            <a:off x="4757530" y="2308315"/>
            <a:ext cx="7282732" cy="2052837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294C5C0-FD29-4D25-ABEA-2A3B6807DF37}"/>
              </a:ext>
            </a:extLst>
          </p:cNvPr>
          <p:cNvSpPr/>
          <p:nvPr/>
        </p:nvSpPr>
        <p:spPr>
          <a:xfrm>
            <a:off x="637889" y="4534739"/>
            <a:ext cx="27874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Harper Middle College High is a school offering College credits with aggregated Rank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063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3E513-8EE6-47E8-89D6-D5206687B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48" y="333859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>
                <a:solidFill>
                  <a:srgbClr val="262626"/>
                </a:solidFill>
              </a:rPr>
              <a:t>CONCLUSION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589192-F1C0-4FDD-A6A5-DD006FF8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344C0-017E-4A7B-B037-2DF5ED182A88}"/>
              </a:ext>
            </a:extLst>
          </p:cNvPr>
          <p:cNvPicPr/>
          <p:nvPr/>
        </p:nvPicPr>
        <p:blipFill rotWithShape="1">
          <a:blip r:embed="rId2"/>
          <a:srcRect l="24122" t="30076" r="40550" b="11821"/>
          <a:stretch/>
        </p:blipFill>
        <p:spPr bwMode="auto">
          <a:xfrm>
            <a:off x="6855527" y="3940016"/>
            <a:ext cx="4869152" cy="278892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01E44C-1F0F-4D99-807D-D4F856739B5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25" t="39192" r="4247" b="14830"/>
          <a:stretch/>
        </p:blipFill>
        <p:spPr bwMode="auto">
          <a:xfrm>
            <a:off x="6238280" y="261549"/>
            <a:ext cx="5486399" cy="2945477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C443969-3942-47C9-9C76-B3221FFB96AC}"/>
              </a:ext>
            </a:extLst>
          </p:cNvPr>
          <p:cNvGrpSpPr/>
          <p:nvPr/>
        </p:nvGrpSpPr>
        <p:grpSpPr>
          <a:xfrm>
            <a:off x="162548" y="2125621"/>
            <a:ext cx="4486656" cy="4426226"/>
            <a:chOff x="853441" y="831399"/>
            <a:chExt cx="3504947" cy="42343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07F462-AB8C-494A-9611-4B8F269A0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615" t="23372" r="52322" b="14855"/>
            <a:stretch/>
          </p:blipFill>
          <p:spPr>
            <a:xfrm>
              <a:off x="853441" y="831399"/>
              <a:ext cx="1226847" cy="423437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808600-4F72-4128-B0A0-8B9874867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046" t="23372" r="23269" b="14855"/>
            <a:stretch/>
          </p:blipFill>
          <p:spPr>
            <a:xfrm>
              <a:off x="2080288" y="831399"/>
              <a:ext cx="2278100" cy="4234375"/>
            </a:xfrm>
            <a:prstGeom prst="rect">
              <a:avLst/>
            </a:prstGeom>
          </p:spPr>
        </p:pic>
      </p:grpSp>
      <p:sp>
        <p:nvSpPr>
          <p:cNvPr id="12" name="Explosion: 14 Points 11">
            <a:extLst>
              <a:ext uri="{FF2B5EF4-FFF2-40B4-BE49-F238E27FC236}">
                <a16:creationId xmlns:a16="http://schemas.microsoft.com/office/drawing/2014/main" id="{981E2B3A-8F65-49D6-8914-C5BA9C56F833}"/>
              </a:ext>
            </a:extLst>
          </p:cNvPr>
          <p:cNvSpPr/>
          <p:nvPr/>
        </p:nvSpPr>
        <p:spPr>
          <a:xfrm rot="20674779">
            <a:off x="4129786" y="2052876"/>
            <a:ext cx="4174435" cy="3150015"/>
          </a:xfrm>
          <a:prstGeom prst="irregularSeal2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ESTATE IS DIRECTLY PROPERTIONAL TO SCHOOL RANKING</a:t>
            </a:r>
          </a:p>
        </p:txBody>
      </p:sp>
    </p:spTree>
    <p:extLst>
      <p:ext uri="{BB962C8B-B14F-4D97-AF65-F5344CB8AC3E}">
        <p14:creationId xmlns:p14="http://schemas.microsoft.com/office/powerpoint/2010/main" val="3965403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B91446-5E31-4ACA-B916-1A20CED2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100">
                <a:solidFill>
                  <a:srgbClr val="FFFFFF"/>
                </a:solidFill>
              </a:rPr>
              <a:t>Project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B23C2-AA50-4D74-8951-4C69C3CBD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r>
              <a:rPr lang="en-US" dirty="0"/>
              <a:t>CAPSTONE PROJECT- BATTLE OF NEIGHBORHOODS</a:t>
            </a:r>
          </a:p>
          <a:p>
            <a:r>
              <a:rPr lang="en-US" dirty="0"/>
              <a:t>USE LOCATION DATA TO EXPLORE A GEOGRAPHICAL LOCATION</a:t>
            </a:r>
          </a:p>
          <a:p>
            <a:r>
              <a:rPr lang="en-US" dirty="0"/>
              <a:t>USE FOURSQUARE LOCATION DATA &amp; ANALYSIS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98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0">
            <a:extLst>
              <a:ext uri="{FF2B5EF4-FFF2-40B4-BE49-F238E27FC236}">
                <a16:creationId xmlns:a16="http://schemas.microsoft.com/office/drawing/2014/main" id="{1933391D-5D4A-49F6-BDB6-7F848F1E4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ED04A-111D-45D8-A7CE-9764B592B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19" y="2834640"/>
            <a:ext cx="4668253" cy="1188720"/>
          </a:xfrm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/>
              <a:t>THANK YOU</a:t>
            </a:r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A92DE84B-F36E-4D3C-BAFE-B3288342C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416AEF-B6DF-4B4D-AB91-F9F80053C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568ADC04-0F86-47A1-B3D7-56E4D7588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4692" y="1190881"/>
            <a:ext cx="4159568" cy="41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67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22C0A-F35B-458A-B391-D0B402A67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856333C-6EC8-4A09-BAA1-C81967E405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190369"/>
              </p:ext>
            </p:extLst>
          </p:nvPr>
        </p:nvGraphicFramePr>
        <p:xfrm>
          <a:off x="6735763" y="804863"/>
          <a:ext cx="4816475" cy="524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6665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B91446-5E31-4ACA-B916-1A20CED2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200" dirty="0"/>
              <a:t>DATA REQUIREMENT</a:t>
            </a:r>
            <a:br>
              <a:rPr lang="en-US" sz="2000" dirty="0"/>
            </a:br>
            <a:r>
              <a:rPr lang="en-US" sz="2000" dirty="0"/>
              <a:t>(SECONDARY DATA)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B23C2-AA50-4D74-8951-4C69C3CBD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Identified data for the study: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Affluent Neighborhoods in Charlotte Area,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Real Estate Values of Charlotte Area,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List of Schools,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School Ranking,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Accessibility of neighborhoods to nearby venues,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Crime Rate, if possible </a:t>
            </a:r>
          </a:p>
        </p:txBody>
      </p:sp>
    </p:spTree>
    <p:extLst>
      <p:ext uri="{BB962C8B-B14F-4D97-AF65-F5344CB8AC3E}">
        <p14:creationId xmlns:p14="http://schemas.microsoft.com/office/powerpoint/2010/main" val="2078027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9B5BD-68B0-4F5C-A790-2318EACB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  <a:br>
              <a:rPr lang="en-US" dirty="0"/>
            </a:br>
            <a:r>
              <a:rPr lang="en-US" sz="2000" dirty="0"/>
              <a:t>(SECONDARY DATA- WEBSITES)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6EC70-A9D2-4F3D-AA41-775503E86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789260"/>
          </a:xfrm>
        </p:spPr>
        <p:txBody>
          <a:bodyPr>
            <a:normAutofit fontScale="92500" lnSpcReduction="20000"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u="sng" dirty="0"/>
              <a:t>List of Schools and School Performance Grades</a:t>
            </a:r>
            <a:r>
              <a:rPr lang="en-US" dirty="0"/>
              <a:t>: http://www2.cms.k12.nc.us/cmsdepartments/accountability/Pages/PerformanceDashboardNew.aspx;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u="sng" dirty="0"/>
              <a:t>Zip code names</a:t>
            </a:r>
            <a:r>
              <a:rPr lang="en-US" dirty="0"/>
              <a:t>: https://www.zipdatamaps.com/mecklenburg-nc-county-zipcodes;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u="sng" dirty="0"/>
              <a:t>School codes</a:t>
            </a:r>
            <a:r>
              <a:rPr lang="en-US" dirty="0"/>
              <a:t>: https://nces.ed.gov/ccd/schoolsearch/school_list.asp?Search=1&amp;DistrictID=3702970;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u="sng" dirty="0"/>
              <a:t>School and Neighborhood Rankings</a:t>
            </a:r>
            <a:r>
              <a:rPr lang="en-US" dirty="0"/>
              <a:t>: https://www.niche.com/k12/search/best-public-elementary-schools/d/charlotte-mecklenburg-schools-nc/;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u="sng" dirty="0"/>
              <a:t>Real estate values</a:t>
            </a:r>
            <a:r>
              <a:rPr lang="en-US" dirty="0"/>
              <a:t>: https://www.zillow.com/charlotte-nc-28205/home-values/;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u="sng" dirty="0"/>
              <a:t>Maps</a:t>
            </a:r>
            <a:r>
              <a:rPr lang="en-US" dirty="0"/>
              <a:t>: https://opendata.arcgis.com/datasets/87376bdb0cb3490cbda39935626f6604_0.geojson?where=STATE%20like%20'%25NC%25'%20AND%20CITY%20like%20'%25Huntersville%25';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u="sng" dirty="0"/>
              <a:t>US cities data</a:t>
            </a:r>
            <a:r>
              <a:rPr lang="en-US" dirty="0"/>
              <a:t>: https://simplemaps.com/data/us-cities.</a:t>
            </a:r>
          </a:p>
        </p:txBody>
      </p:sp>
    </p:spTree>
    <p:extLst>
      <p:ext uri="{BB962C8B-B14F-4D97-AF65-F5344CB8AC3E}">
        <p14:creationId xmlns:p14="http://schemas.microsoft.com/office/powerpoint/2010/main" val="2418389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10D1-0203-44E7-930B-03EE031C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AT A GLANCE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605418-EDFC-42AD-AAFB-C6BFE352A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3244" y="2638044"/>
            <a:ext cx="3063765" cy="3263206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/>
              <a:t>CLEANED DATA WITH REQUIRED INFORMATION ON:</a:t>
            </a:r>
          </a:p>
          <a:p>
            <a:pPr marL="285750" indent="-285750" algn="l">
              <a:buClrTx/>
              <a:buFont typeface="Wingdings" panose="05000000000000000000" pitchFamily="2" charset="2"/>
              <a:buChar char="Ø"/>
            </a:pPr>
            <a:r>
              <a:rPr lang="en-US" dirty="0"/>
              <a:t>NEIGHBORHOOD, </a:t>
            </a:r>
          </a:p>
          <a:p>
            <a:pPr marL="285750" indent="-285750" algn="l">
              <a:buClrTx/>
              <a:buFont typeface="Wingdings" panose="05000000000000000000" pitchFamily="2" charset="2"/>
              <a:buChar char="Ø"/>
            </a:pPr>
            <a:r>
              <a:rPr lang="en-US" dirty="0"/>
              <a:t>COUNTY, </a:t>
            </a:r>
          </a:p>
          <a:p>
            <a:pPr marL="285750" indent="-285750" algn="l">
              <a:buClrTx/>
              <a:buFont typeface="Wingdings" panose="05000000000000000000" pitchFamily="2" charset="2"/>
              <a:buChar char="Ø"/>
            </a:pPr>
            <a:r>
              <a:rPr lang="en-US" dirty="0"/>
              <a:t>POPULATION, </a:t>
            </a:r>
          </a:p>
          <a:p>
            <a:pPr marL="285750" indent="-285750" algn="l">
              <a:buClrTx/>
              <a:buFont typeface="Wingdings" panose="05000000000000000000" pitchFamily="2" charset="2"/>
              <a:buChar char="Ø"/>
            </a:pPr>
            <a:r>
              <a:rPr lang="en-US" dirty="0"/>
              <a:t>DENSITY,</a:t>
            </a:r>
          </a:p>
          <a:p>
            <a:pPr marL="285750" indent="-285750" algn="l">
              <a:buClrTx/>
              <a:buFont typeface="Wingdings" panose="05000000000000000000" pitchFamily="2" charset="2"/>
              <a:buChar char="Ø"/>
            </a:pPr>
            <a:r>
              <a:rPr lang="en-US" dirty="0"/>
              <a:t>ZIP CODE.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9614522A-C691-4F68-84C3-4ABAD2F7B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D5A2F9AC-B2D0-4F61-B15D-48754CA25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00BFD7-346D-4E82-AC27-37517C134EB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38622" t="36203" r="3686" b="31015"/>
          <a:stretch/>
        </p:blipFill>
        <p:spPr bwMode="auto">
          <a:xfrm>
            <a:off x="4823366" y="2437804"/>
            <a:ext cx="6227064" cy="1990334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53550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10D1-0203-44E7-930B-03EE031C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677" y="964692"/>
            <a:ext cx="30669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AT A GLANCE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A23054-E6F3-4F7A-98D5-89F7670E2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45B81E-78EE-472F-A0B3-8DBDBDE5B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99B58B7D-699D-48A2-A97F-EB1FE52E179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1795" t="44469" r="3365" b="21893"/>
          <a:stretch/>
        </p:blipFill>
        <p:spPr bwMode="auto">
          <a:xfrm>
            <a:off x="1143979" y="1815548"/>
            <a:ext cx="6227064" cy="292873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605418-EDFC-42AD-AAFB-C6BFE352A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1249" y="2638044"/>
            <a:ext cx="3063765" cy="3263206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CHARLOTTE, NC SCHOOL INFORMATION: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SCHOOL NAME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SCHOOL ADDRESS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CITY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COUNTY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SCHOOL RANKING</a:t>
            </a:r>
          </a:p>
          <a:p>
            <a:pPr algn="l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309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C508D-C82F-4AEC-ABA7-1452B984E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EXPLORATORY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AFD62-15A2-432C-AC5D-08CCCD282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51957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STATISTICAL ANALYSIS: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CORRELATION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MEDIAN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MEAN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STANDARD DEVIATION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MIN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MAX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7175EA-ACE8-46B1-A8C5-7D7BA7A88675}"/>
              </a:ext>
            </a:extLst>
          </p:cNvPr>
          <p:cNvPicPr/>
          <p:nvPr/>
        </p:nvPicPr>
        <p:blipFill rotWithShape="1">
          <a:blip r:embed="rId2"/>
          <a:srcRect l="30769" t="44914" r="27564" b="20467"/>
          <a:stretch/>
        </p:blipFill>
        <p:spPr bwMode="auto">
          <a:xfrm>
            <a:off x="6269483" y="1032504"/>
            <a:ext cx="5869968" cy="35641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6773521-CADF-4AF8-9B73-BF575C25B35F}"/>
              </a:ext>
            </a:extLst>
          </p:cNvPr>
          <p:cNvGrpSpPr/>
          <p:nvPr/>
        </p:nvGrpSpPr>
        <p:grpSpPr>
          <a:xfrm>
            <a:off x="6373295" y="1074187"/>
            <a:ext cx="3976653" cy="3306163"/>
            <a:chOff x="131938" y="0"/>
            <a:chExt cx="3623028" cy="2936120"/>
          </a:xfrm>
        </p:grpSpPr>
        <p:sp>
          <p:nvSpPr>
            <p:cNvPr id="10" name="Text Box 2">
              <a:extLst>
                <a:ext uri="{FF2B5EF4-FFF2-40B4-BE49-F238E27FC236}">
                  <a16:creationId xmlns:a16="http://schemas.microsoft.com/office/drawing/2014/main" id="{965468B0-2CCE-426A-BA46-F6E68F52E3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7837" y="0"/>
              <a:ext cx="953941" cy="2464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11" name="Text Box 2">
              <a:extLst>
                <a:ext uri="{FF2B5EF4-FFF2-40B4-BE49-F238E27FC236}">
                  <a16:creationId xmlns:a16="http://schemas.microsoft.com/office/drawing/2014/main" id="{2F16EF83-71C8-4824-99B9-84769C6D19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2666" y="2631320"/>
              <a:ext cx="857250" cy="304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A5377BD4-ECA0-42A2-8F79-9B24847FE1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5202" y="0"/>
              <a:ext cx="1419764" cy="2464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FB156009-B4CD-4805-9536-3C6C55A361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3036" y="2631320"/>
              <a:ext cx="981075" cy="304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14" name="Text Box 2">
              <a:extLst>
                <a:ext uri="{FF2B5EF4-FFF2-40B4-BE49-F238E27FC236}">
                  <a16:creationId xmlns:a16="http://schemas.microsoft.com/office/drawing/2014/main" id="{C17DCB88-9C3E-48B2-BF9F-33F1BA712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9937" y="1296818"/>
              <a:ext cx="857250" cy="304800"/>
            </a:xfrm>
            <a:prstGeom prst="rect">
              <a:avLst/>
            </a:prstGeom>
            <a:noFill/>
            <a:ln w="38100">
              <a:solidFill>
                <a:srgbClr val="0070C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B5A6C634-5BB7-4E30-BE42-FD62F4551D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3036" y="1319213"/>
              <a:ext cx="981075" cy="304800"/>
            </a:xfrm>
            <a:prstGeom prst="rect">
              <a:avLst/>
            </a:prstGeom>
            <a:noFill/>
            <a:ln w="38100">
              <a:solidFill>
                <a:srgbClr val="0070C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16" name="Text Box 2">
              <a:extLst>
                <a:ext uri="{FF2B5EF4-FFF2-40B4-BE49-F238E27FC236}">
                  <a16:creationId xmlns:a16="http://schemas.microsoft.com/office/drawing/2014/main" id="{A8A225C5-0CE1-4A48-862B-5EAC799A83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938" y="1333500"/>
              <a:ext cx="440267" cy="276225"/>
            </a:xfrm>
            <a:prstGeom prst="rect">
              <a:avLst/>
            </a:prstGeom>
            <a:noFill/>
            <a:ln w="38100">
              <a:solidFill>
                <a:srgbClr val="0070C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</p:grpSp>
      <p:sp>
        <p:nvSpPr>
          <p:cNvPr id="17" name="Text Box 2">
            <a:extLst>
              <a:ext uri="{FF2B5EF4-FFF2-40B4-BE49-F238E27FC236}">
                <a16:creationId xmlns:a16="http://schemas.microsoft.com/office/drawing/2014/main" id="{BAB7D514-3486-41F6-996F-79AD8B55C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5616" y="4035630"/>
            <a:ext cx="494054" cy="311038"/>
          </a:xfrm>
          <a:prstGeom prst="rect">
            <a:avLst/>
          </a:prstGeom>
          <a:noFill/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729942-D951-4F1E-AF2C-39BF8ECDEB99}"/>
              </a:ext>
            </a:extLst>
          </p:cNvPr>
          <p:cNvSpPr txBox="1"/>
          <p:nvPr/>
        </p:nvSpPr>
        <p:spPr>
          <a:xfrm>
            <a:off x="6096000" y="4794445"/>
            <a:ext cx="6259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MIN. MEDIAN RENT ($) IS 751 AND MAX. MEDIAN RENT IS 1572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F8F0A2-C943-4B55-BC93-6E0915D2B903}"/>
              </a:ext>
            </a:extLst>
          </p:cNvPr>
          <p:cNvSpPr txBox="1"/>
          <p:nvPr/>
        </p:nvSpPr>
        <p:spPr>
          <a:xfrm>
            <a:off x="6074764" y="5233918"/>
            <a:ext cx="4267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MIN. MEDIAN HOME VALUE ($) IS 68800 &amp;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MAX. MEDIAN HOME VALUE ($) IS 467715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E979C6-7F34-42C3-B750-02A758DD0723}"/>
              </a:ext>
            </a:extLst>
          </p:cNvPr>
          <p:cNvSpPr txBox="1"/>
          <p:nvPr/>
        </p:nvSpPr>
        <p:spPr>
          <a:xfrm>
            <a:off x="3862909" y="6388451"/>
            <a:ext cx="4681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GIVES AN IDEA OF THE RENT AND HOME VALUES</a:t>
            </a:r>
          </a:p>
        </p:txBody>
      </p:sp>
    </p:spTree>
    <p:extLst>
      <p:ext uri="{BB962C8B-B14F-4D97-AF65-F5344CB8AC3E}">
        <p14:creationId xmlns:p14="http://schemas.microsoft.com/office/powerpoint/2010/main" val="782083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29429A-0651-459D-B4C7-679792BD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668" y="640080"/>
            <a:ext cx="10915252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F1126C-F05C-4AA9-9CB2-45233AB35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520" y="802767"/>
            <a:ext cx="10585166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B55A0C-547E-4D4E-884B-3F3FF21BD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9" t="36404" r="40385" b="28448"/>
          <a:stretch>
            <a:fillRect/>
          </a:stretch>
        </p:blipFill>
        <p:spPr bwMode="auto">
          <a:xfrm>
            <a:off x="1249680" y="1728811"/>
            <a:ext cx="4635183" cy="374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2EFFA2-065B-4993-BB2F-A142E837A58B}"/>
              </a:ext>
            </a:extLst>
          </p:cNvPr>
          <p:cNvPicPr/>
          <p:nvPr/>
        </p:nvPicPr>
        <p:blipFill rotWithShape="1">
          <a:blip r:embed="rId3"/>
          <a:srcRect l="27244" t="35918" r="34775" b="20753"/>
          <a:stretch/>
        </p:blipFill>
        <p:spPr bwMode="auto">
          <a:xfrm>
            <a:off x="5884862" y="1728811"/>
            <a:ext cx="4076001" cy="37894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Text Box 2">
            <a:extLst>
              <a:ext uri="{FF2B5EF4-FFF2-40B4-BE49-F238E27FC236}">
                <a16:creationId xmlns:a16="http://schemas.microsoft.com/office/drawing/2014/main" id="{739769EA-C959-4781-A72B-91668E329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1137" y="5404916"/>
            <a:ext cx="2124075" cy="3143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Range of Median Home Value ($)</a:t>
            </a:r>
            <a:endParaRPr lang="en-US" sz="110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 Box 2">
            <a:extLst>
              <a:ext uri="{FF2B5EF4-FFF2-40B4-BE49-F238E27FC236}">
                <a16:creationId xmlns:a16="http://schemas.microsoft.com/office/drawing/2014/main" id="{B30C4CE3-9591-47EE-94C5-EEE6CAAD7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9749" y="5404353"/>
            <a:ext cx="1743075" cy="3143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Range of Median Rent ($)</a:t>
            </a:r>
            <a:endParaRPr lang="en-US" sz="1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1B81B1A-7520-4D9B-BF54-0A1251EB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9239" y="263187"/>
            <a:ext cx="7729728" cy="1188720"/>
          </a:xfrm>
          <a:solidFill>
            <a:schemeClr val="tx1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DATA EXPLORATORY 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C3C995-4197-4329-BC71-06279615174D}"/>
              </a:ext>
            </a:extLst>
          </p:cNvPr>
          <p:cNvSpPr txBox="1"/>
          <p:nvPr/>
        </p:nvSpPr>
        <p:spPr>
          <a:xfrm>
            <a:off x="3862909" y="6388451"/>
            <a:ext cx="4681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GIVES AN IDEA OF THE RENT AND HOME VALUES</a:t>
            </a:r>
          </a:p>
        </p:txBody>
      </p:sp>
    </p:spTree>
    <p:extLst>
      <p:ext uri="{BB962C8B-B14F-4D97-AF65-F5344CB8AC3E}">
        <p14:creationId xmlns:p14="http://schemas.microsoft.com/office/powerpoint/2010/main" val="197938809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635D4D"/>
      </a:dk2>
      <a:lt2>
        <a:srgbClr val="D8D6BA"/>
      </a:lt2>
      <a:accent1>
        <a:srgbClr val="9CBEBD"/>
      </a:accent1>
      <a:accent2>
        <a:srgbClr val="D2CB6C"/>
      </a:accent2>
      <a:accent3>
        <a:srgbClr val="9D9A93"/>
      </a:accent3>
      <a:accent4>
        <a:srgbClr val="C89F5D"/>
      </a:accent4>
      <a:accent5>
        <a:srgbClr val="A9A57C"/>
      </a:accent5>
      <a:accent6>
        <a:srgbClr val="95A39D"/>
      </a:accent6>
      <a:hlink>
        <a:srgbClr val="D25814"/>
      </a:hlink>
      <a:folHlink>
        <a:srgbClr val="849A0A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0BDC4BB7-8AF9-46FD-8C32-AB93AC9C41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659</Words>
  <Application>Microsoft Office PowerPoint</Application>
  <PresentationFormat>Widescreen</PresentationFormat>
  <Paragraphs>112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Gill Sans MT</vt:lpstr>
      <vt:lpstr>Wingdings</vt:lpstr>
      <vt:lpstr>Parcel</vt:lpstr>
      <vt:lpstr>BATTLE OF THE NEIGHBORHOODS- MYTH OR REALITY?:  Schools play a role in real estate</vt:lpstr>
      <vt:lpstr>Project background</vt:lpstr>
      <vt:lpstr>METHODOLOGY</vt:lpstr>
      <vt:lpstr>DATA REQUIREMENT (SECONDARY DATA)</vt:lpstr>
      <vt:lpstr>DATA SOURCES (SECONDARY DATA- WEBSITES)</vt:lpstr>
      <vt:lpstr>DATA AT A GLANCE</vt:lpstr>
      <vt:lpstr>DATA AT A GLANCE</vt:lpstr>
      <vt:lpstr>DATA EXPLORATORY ANALYSIS</vt:lpstr>
      <vt:lpstr>DATA EXPLORATORY ANALYSIS</vt:lpstr>
      <vt:lpstr>DATA ANALYSIS STATISTICAL ANALYSIS</vt:lpstr>
      <vt:lpstr>MAP: North Carolina</vt:lpstr>
      <vt:lpstr>Map: charlotte area WITH Charlotte High SchoolS</vt:lpstr>
      <vt:lpstr>FOURSQUARE VENUE ANALYSIS</vt:lpstr>
      <vt:lpstr>FOURSQUARE VENUE ANALYSIS</vt:lpstr>
      <vt:lpstr>K-CLUSTERING</vt:lpstr>
      <vt:lpstr>CLUSTER 1 DETAILS</vt:lpstr>
      <vt:lpstr>CLUSTER 2 DETAILS</vt:lpstr>
      <vt:lpstr>CLUSTER 3 DETAILS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 OF THE NEIGHBORHOODS- MYTH OR REALITY?:  Schools play a role in real estate</dc:title>
  <dc:creator>Ghar</dc:creator>
  <cp:lastModifiedBy>Ghar</cp:lastModifiedBy>
  <cp:revision>1</cp:revision>
  <dcterms:created xsi:type="dcterms:W3CDTF">2019-12-02T05:14:37Z</dcterms:created>
  <dcterms:modified xsi:type="dcterms:W3CDTF">2019-12-02T05:15:31Z</dcterms:modified>
</cp:coreProperties>
</file>